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4630400" cy="8229600"/>
  <p:notesSz cx="8229600" cy="146304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Gelasio" panose="020B0604020202020204" charset="0"/>
      <p:regular r:id="rId30"/>
    </p:embeddedFont>
    <p:embeddedFont>
      <p:font typeface="Gelasio Semi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77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0F2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78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QUORIDOR GAME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55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Machine Learning</a:t>
            </a: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&amp; </a:t>
            </a:r>
            <a:r>
              <a:rPr lang="en-US" sz="1750" dirty="0">
                <a:solidFill>
                  <a:srgbClr val="5CC97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Multi-Platform Integration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13615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Author:</a:t>
            </a: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Đỗ Đoàn Huy Hoàng – 2025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3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Hybrid AI Architecture: Robustness and Flexibility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4555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79627"/>
            <a:ext cx="2921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Primary: Q-Learning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70045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Utilized for general gameplay, leveraging learned Q-values for efficient and nuanced decision-making in most scenarios.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54555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679627"/>
            <a:ext cx="3522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Switching Logic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170045"/>
            <a:ext cx="38939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intelligently switches to Minimax when Q-Learning encounters states with high uncertainty or requires deeper foresight (e.g., end-game scenarios or critical wall placements).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54555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679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Fallback: Minimax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170045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a powerful, exhaustive search when optimal decision-making is critical, especially in complex or constrained board states.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8294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AI architecture intelligently combines the adaptability of Q-Learning with the strategic depth of Minimax. This hybrid approach ensures both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robustness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 diverse game situations and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flexibility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handle exceptionally complex states.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672" y="620554"/>
            <a:ext cx="9187577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 &amp; Chat System: Seamless Interaction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0672" y="1601986"/>
            <a:ext cx="261758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ChatService Class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610672" y="2125385"/>
            <a:ext cx="6491645" cy="5287328"/>
          </a:xfrm>
          <a:prstGeom prst="roundRect">
            <a:avLst>
              <a:gd name="adj" fmla="val 495"/>
            </a:avLst>
          </a:prstGeom>
          <a:solidFill>
            <a:srgbClr val="ECE9E3"/>
          </a:solidFill>
          <a:ln/>
        </p:spPr>
      </p:sp>
      <p:sp>
        <p:nvSpPr>
          <p:cNvPr id="5" name="Shape 3"/>
          <p:cNvSpPr/>
          <p:nvPr/>
        </p:nvSpPr>
        <p:spPr>
          <a:xfrm>
            <a:off x="601980" y="2125385"/>
            <a:ext cx="6509028" cy="5287328"/>
          </a:xfrm>
          <a:prstGeom prst="roundRect">
            <a:avLst>
              <a:gd name="adj" fmla="val 495"/>
            </a:avLst>
          </a:prstGeom>
          <a:solidFill>
            <a:srgbClr val="ECE9E3"/>
          </a:solidFill>
          <a:ln/>
        </p:spPr>
      </p:sp>
      <p:sp>
        <p:nvSpPr>
          <p:cNvPr id="6" name="Text 4"/>
          <p:cNvSpPr/>
          <p:nvPr/>
        </p:nvSpPr>
        <p:spPr>
          <a:xfrm>
            <a:off x="776407" y="2256234"/>
            <a:ext cx="6160175" cy="502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ChatService:    def __init__(self, rasa_url, gemini_api_key):        self.rasa_url = rasa_url        self.gemini_api_key = gemini_api_key    async def send_message_to_rasa(self, user_message, sender_id="user1"):        payload = {"sender": sender_id, "message": user_message}        async with aiohttp.ClientSession() as session:            async with session.post(f"{self.rasa_url}/webhooks/rest/webhook", json=payload) as response:                return await response.json()    async def send_message_to_gemini(self, user_message):        # Placeholder for Gemini API call        # In a real implementation, this would involve specific Gemini client library usage        return {"text": f"Response from Gemini for: {user_message}"}      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535704" y="1601986"/>
            <a:ext cx="405598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Text-to-Speech (TTS) Providers</a:t>
            </a:r>
            <a:endParaRPr lang="en-US" sz="20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159" y="2270879"/>
            <a:ext cx="872490" cy="697944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190" y="2270879"/>
            <a:ext cx="872490" cy="697944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5222" y="2270879"/>
            <a:ext cx="872490" cy="69794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7253" y="2270879"/>
            <a:ext cx="872490" cy="697944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9284" y="2270879"/>
            <a:ext cx="872490" cy="697944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7535704" y="3332321"/>
            <a:ext cx="6491645" cy="2610326"/>
          </a:xfrm>
          <a:prstGeom prst="roundRect">
            <a:avLst>
              <a:gd name="adj" fmla="val 1003"/>
            </a:avLst>
          </a:prstGeom>
          <a:solidFill>
            <a:srgbClr val="E2D9CF"/>
          </a:solidFill>
          <a:ln/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0130" y="3557587"/>
            <a:ext cx="272653" cy="21812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157210" y="3550325"/>
            <a:ext cx="3271242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Speech-to-Text (STT) Features</a:t>
            </a:r>
            <a:endParaRPr lang="en-US" sz="1700" dirty="0"/>
          </a:p>
        </p:txBody>
      </p:sp>
      <p:sp>
        <p:nvSpPr>
          <p:cNvPr id="16" name="Text 8"/>
          <p:cNvSpPr/>
          <p:nvPr/>
        </p:nvSpPr>
        <p:spPr>
          <a:xfrm>
            <a:off x="8157210" y="3997404"/>
            <a:ext cx="5695712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Multi-language Support:</a:t>
            </a: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Accurately transcribes speech across various languages.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8157210" y="4616768"/>
            <a:ext cx="5695712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Processing:</a:t>
            </a: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Converts speech to text with minimal latency for fluid conversations.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8157210" y="5236131"/>
            <a:ext cx="5695712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Noise Reduction:</a:t>
            </a: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Filters background noise for clearer and more accurate transcription.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7535704" y="6138863"/>
            <a:ext cx="6491645" cy="83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comprehensive voice and chat system, powered by Rasa and Gemini, offers a highly interactive user experience. With support from multiple TTS providers and advanced STT features, communication with the AI is natural and efficient.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575" y="321826"/>
            <a:ext cx="4064675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🗣️</a:t>
            </a:r>
            <a:r>
              <a:rPr lang="en-US" sz="2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Rasa Chatbot Integration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09575" y="995363"/>
            <a:ext cx="310431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Method: SendMessageToRasa()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409575" y="1346359"/>
            <a:ext cx="6762869" cy="1859994"/>
          </a:xfrm>
          <a:prstGeom prst="roundRect">
            <a:avLst>
              <a:gd name="adj" fmla="val 944"/>
            </a:avLst>
          </a:prstGeom>
          <a:solidFill>
            <a:srgbClr val="ECE9E3"/>
          </a:solidFill>
          <a:ln/>
        </p:spPr>
      </p:sp>
      <p:sp>
        <p:nvSpPr>
          <p:cNvPr id="5" name="Shape 3"/>
          <p:cNvSpPr/>
          <p:nvPr/>
        </p:nvSpPr>
        <p:spPr>
          <a:xfrm>
            <a:off x="403741" y="1346359"/>
            <a:ext cx="6774537" cy="1859994"/>
          </a:xfrm>
          <a:prstGeom prst="roundRect">
            <a:avLst>
              <a:gd name="adj" fmla="val 944"/>
            </a:avLst>
          </a:prstGeom>
          <a:solidFill>
            <a:srgbClr val="ECE9E3"/>
          </a:solidFill>
          <a:ln/>
        </p:spPr>
      </p:sp>
      <p:sp>
        <p:nvSpPr>
          <p:cNvPr id="6" name="Text 4"/>
          <p:cNvSpPr/>
          <p:nvPr/>
        </p:nvSpPr>
        <p:spPr>
          <a:xfrm>
            <a:off x="520779" y="1434108"/>
            <a:ext cx="6540460" cy="1684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SendMessageToRasa() - sends JSON payload to local Rasa serverpublic async Task&lt;string&gt; SendMessageToRasa(string userInput){    var payload = new { sender = "user", message = userInput };    var content = new StringContent(JsonConvert.SerializeObject(payload), Encoding.UTF8, "application/json");    var response = await httpClient.PostAsync("http://localhost:5005/webhooks/rest/webhook", content);    return await response.Content.ReadAsStringAsync();}        </a:t>
            </a:r>
            <a:endParaRPr lang="en-US" sz="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76" y="1009888"/>
            <a:ext cx="6762869" cy="676286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65576" y="7904321"/>
            <a:ext cx="175569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Rasa Server Details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65576" y="8240792"/>
            <a:ext cx="676286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Natural Language Understanding (NLU):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Processes and understands user input.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7465576" y="8468916"/>
            <a:ext cx="676286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Dialogue Management: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Manages conversation flow and decides the AI's response.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465576" y="8697039"/>
            <a:ext cx="676286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 Webhook Integration: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Facilitates seamless communication between our application and the Rasa server.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465576" y="8989457"/>
            <a:ext cx="6762869" cy="374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integration enables our AI to understand and respond to user queries in a natural, conversational manner, providing a truly interactive experience within the Quoridor game.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265" y="316825"/>
            <a:ext cx="3763685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🌐</a:t>
            </a: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Gemini API Integration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3265" y="980123"/>
            <a:ext cx="335041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Method: SendMessageToGemini()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403265" y="1325761"/>
            <a:ext cx="6771442" cy="2752963"/>
          </a:xfrm>
          <a:prstGeom prst="roundRect">
            <a:avLst>
              <a:gd name="adj" fmla="val 628"/>
            </a:avLst>
          </a:prstGeom>
          <a:solidFill>
            <a:srgbClr val="ECE9E3"/>
          </a:solidFill>
          <a:ln/>
        </p:spPr>
      </p:sp>
      <p:sp>
        <p:nvSpPr>
          <p:cNvPr id="5" name="Shape 3"/>
          <p:cNvSpPr/>
          <p:nvPr/>
        </p:nvSpPr>
        <p:spPr>
          <a:xfrm>
            <a:off x="397550" y="1325761"/>
            <a:ext cx="6782872" cy="2752963"/>
          </a:xfrm>
          <a:prstGeom prst="roundRect">
            <a:avLst>
              <a:gd name="adj" fmla="val 628"/>
            </a:avLst>
          </a:prstGeom>
          <a:solidFill>
            <a:srgbClr val="ECE9E3"/>
          </a:solidFill>
          <a:ln/>
        </p:spPr>
      </p:sp>
      <p:sp>
        <p:nvSpPr>
          <p:cNvPr id="6" name="Text 4"/>
          <p:cNvSpPr/>
          <p:nvPr/>
        </p:nvSpPr>
        <p:spPr>
          <a:xfrm>
            <a:off x="512683" y="1412081"/>
            <a:ext cx="6552605" cy="25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SendMessageToGemini() - Sends user input to Gemini APIpublic async Task&lt;string&gt; SendMessageToGemini(string input){    var request = new    {        contents = new[] {            new { role = "user", parts = new[] { new { text = input } } }        }    };    var response = await httpClient.PostAsJsonAsync("https://gemini.googleapis.com/v1beta/models/gemini-1.5-flash:generateContent", request);    var result = await response.Content.ReadAsStringAsync();    return ExtractTextFromGeminiResponse(result);}</a:t>
            </a:r>
            <a:endParaRPr lang="en-US" sz="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314" y="994529"/>
            <a:ext cx="6771442" cy="677144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63314" y="7895511"/>
            <a:ext cx="2128718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Capabilities &amp; Model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63314" y="8226743"/>
            <a:ext cx="6771442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Generative Chatbot: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Gemini excels in natural, human-like conversations.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7463314" y="8451294"/>
            <a:ext cx="6771442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Multi-Turn Dialogue: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Supports complex, ongoing conversations with contextual understanding.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463314" y="8675846"/>
            <a:ext cx="6771442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Bilingual Fluency: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Handles both Vietnamese and English seamlessly.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463314" y="8900398"/>
            <a:ext cx="6771442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Rasa Fallback: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Acts as a robust backup if Rasa does not provide a response.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463314" y="9188410"/>
            <a:ext cx="6771442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integration leverages the 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`gemini-1.5-flash`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model for its high performance and low latency, ensuring prompt and context-aware responses in all interactions.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356" y="443389"/>
            <a:ext cx="6024086" cy="526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🔊</a:t>
            </a:r>
            <a:r>
              <a:rPr lang="en-US" sz="3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Multi-Platform TTS System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4356" y="1373148"/>
            <a:ext cx="477976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Implementation: Local TTS with pyttsx3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564356" y="1856899"/>
            <a:ext cx="6554153" cy="2304812"/>
          </a:xfrm>
          <a:prstGeom prst="roundRect">
            <a:avLst>
              <a:gd name="adj" fmla="val 1050"/>
            </a:avLst>
          </a:prstGeom>
          <a:solidFill>
            <a:srgbClr val="ECE9E3"/>
          </a:solidFill>
          <a:ln/>
        </p:spPr>
      </p:sp>
      <p:sp>
        <p:nvSpPr>
          <p:cNvPr id="5" name="Shape 3"/>
          <p:cNvSpPr/>
          <p:nvPr/>
        </p:nvSpPr>
        <p:spPr>
          <a:xfrm>
            <a:off x="556379" y="1856899"/>
            <a:ext cx="6570107" cy="2304812"/>
          </a:xfrm>
          <a:prstGeom prst="roundRect">
            <a:avLst>
              <a:gd name="adj" fmla="val 1050"/>
            </a:avLst>
          </a:prstGeom>
          <a:solidFill>
            <a:srgbClr val="ECE9E3"/>
          </a:solidFill>
          <a:ln/>
        </p:spPr>
      </p:sp>
      <p:sp>
        <p:nvSpPr>
          <p:cNvPr id="6" name="Text 4"/>
          <p:cNvSpPr/>
          <p:nvPr/>
        </p:nvSpPr>
        <p:spPr>
          <a:xfrm>
            <a:off x="717590" y="1977747"/>
            <a:ext cx="6247686" cy="2063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Python Local TTS using pyttsx3import pyttsx3def speak(text):    engine = pyttsx3.init()    engine.say(text)    engine.runAndWait()        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4356" y="4343043"/>
            <a:ext cx="6554153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Multi-Platform Text-to-Speech (TTS) System converts AI and chatbot responses into natural-sounding speech, ensuring a seamless and engaging user experience. It supports a diverse range of 5 TTS providers, with intelligent fallback logic to guarantee consistent performance.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64356" y="5555933"/>
            <a:ext cx="6554153" cy="1896070"/>
          </a:xfrm>
          <a:prstGeom prst="roundRect">
            <a:avLst>
              <a:gd name="adj" fmla="val 1276"/>
            </a:avLst>
          </a:prstGeom>
          <a:solidFill>
            <a:srgbClr val="B6FCB8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7" y="5763816"/>
            <a:ext cx="251936" cy="20157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138714" y="5757386"/>
            <a:ext cx="20158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Benefits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138714" y="6170533"/>
            <a:ext cx="5818584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 Response:</a:t>
            </a:r>
            <a:r>
              <a:rPr lang="en-US" sz="12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Prioritizes local TTS for rapid audio generation.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1138714" y="6484858"/>
            <a:ext cx="5818584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 Fallback:</a:t>
            </a:r>
            <a:r>
              <a:rPr lang="en-US" sz="12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Automatically switches to cloud providers if needed.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138714" y="6799183"/>
            <a:ext cx="5818584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 Customization:</a:t>
            </a:r>
            <a:r>
              <a:rPr lang="en-US" sz="12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Offers advanced options like voice cloning for personalized interactions.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19511" y="1373148"/>
            <a:ext cx="246745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TTS Processing Flow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7519511" y="1856899"/>
            <a:ext cx="644962" cy="993458"/>
          </a:xfrm>
          <a:prstGeom prst="roundRect">
            <a:avLst>
              <a:gd name="adj" fmla="val 360064"/>
            </a:avLst>
          </a:prstGeom>
          <a:solidFill>
            <a:srgbClr val="EEE8DD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084" y="2202418"/>
            <a:ext cx="241816" cy="30230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325683" y="2018109"/>
            <a:ext cx="20158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Input Text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8325683" y="2431256"/>
            <a:ext cx="5747980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AI/Chatbot Response</a:t>
            </a:r>
            <a:endParaRPr lang="en-US" sz="1250" dirty="0"/>
          </a:p>
        </p:txBody>
      </p:sp>
      <p:sp>
        <p:nvSpPr>
          <p:cNvPr id="19" name="Shape 15"/>
          <p:cNvSpPr/>
          <p:nvPr/>
        </p:nvSpPr>
        <p:spPr>
          <a:xfrm>
            <a:off x="7519511" y="2971205"/>
            <a:ext cx="644962" cy="993458"/>
          </a:xfrm>
          <a:prstGeom prst="roundRect">
            <a:avLst>
              <a:gd name="adj" fmla="val 360064"/>
            </a:avLst>
          </a:prstGeom>
          <a:solidFill>
            <a:srgbClr val="EEE8DD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084" y="3316724"/>
            <a:ext cx="241816" cy="30230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325683" y="3132415"/>
            <a:ext cx="20158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Choose Provider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8325683" y="3545562"/>
            <a:ext cx="5747980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 or Cloud TTS</a:t>
            </a:r>
            <a:endParaRPr lang="en-US" sz="1250" dirty="0"/>
          </a:p>
        </p:txBody>
      </p:sp>
      <p:sp>
        <p:nvSpPr>
          <p:cNvPr id="23" name="Shape 18"/>
          <p:cNvSpPr/>
          <p:nvPr/>
        </p:nvSpPr>
        <p:spPr>
          <a:xfrm>
            <a:off x="7519511" y="4085511"/>
            <a:ext cx="644962" cy="993458"/>
          </a:xfrm>
          <a:prstGeom prst="roundRect">
            <a:avLst>
              <a:gd name="adj" fmla="val 360064"/>
            </a:avLst>
          </a:prstGeom>
          <a:solidFill>
            <a:srgbClr val="EEE8DD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084" y="4431030"/>
            <a:ext cx="241816" cy="3023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325683" y="4246721"/>
            <a:ext cx="20158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Generate Audio</a:t>
            </a:r>
            <a:endParaRPr lang="en-US" sz="1550" dirty="0"/>
          </a:p>
        </p:txBody>
      </p:sp>
      <p:sp>
        <p:nvSpPr>
          <p:cNvPr id="26" name="Text 20"/>
          <p:cNvSpPr/>
          <p:nvPr/>
        </p:nvSpPr>
        <p:spPr>
          <a:xfrm>
            <a:off x="8325683" y="4659868"/>
            <a:ext cx="5747980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WAV/MP3 File</a:t>
            </a:r>
            <a:endParaRPr lang="en-US" sz="1250" dirty="0"/>
          </a:p>
        </p:txBody>
      </p:sp>
      <p:sp>
        <p:nvSpPr>
          <p:cNvPr id="27" name="Shape 21"/>
          <p:cNvSpPr/>
          <p:nvPr/>
        </p:nvSpPr>
        <p:spPr>
          <a:xfrm>
            <a:off x="7519511" y="5199817"/>
            <a:ext cx="644962" cy="993458"/>
          </a:xfrm>
          <a:prstGeom prst="roundRect">
            <a:avLst>
              <a:gd name="adj" fmla="val 360064"/>
            </a:avLst>
          </a:prstGeom>
          <a:solidFill>
            <a:srgbClr val="EEE8DD"/>
          </a:solidFill>
          <a:ln/>
        </p:spPr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084" y="5545336"/>
            <a:ext cx="241816" cy="30230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8325683" y="5361027"/>
            <a:ext cx="20158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Output to User</a:t>
            </a:r>
            <a:endParaRPr lang="en-US" sz="1550" dirty="0"/>
          </a:p>
        </p:txBody>
      </p:sp>
      <p:sp>
        <p:nvSpPr>
          <p:cNvPr id="30" name="Text 23"/>
          <p:cNvSpPr/>
          <p:nvPr/>
        </p:nvSpPr>
        <p:spPr>
          <a:xfrm>
            <a:off x="8325683" y="5774174"/>
            <a:ext cx="5747980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Through speakers</a:t>
            </a:r>
            <a:endParaRPr lang="en-US" sz="1250" dirty="0"/>
          </a:p>
        </p:txBody>
      </p:sp>
      <p:sp>
        <p:nvSpPr>
          <p:cNvPr id="31" name="Text 24"/>
          <p:cNvSpPr/>
          <p:nvPr/>
        </p:nvSpPr>
        <p:spPr>
          <a:xfrm>
            <a:off x="7519511" y="6374606"/>
            <a:ext cx="300787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Supported TTS Providers</a:t>
            </a:r>
            <a:endParaRPr lang="en-US" sz="1900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3208" y="6993374"/>
            <a:ext cx="806172" cy="644962"/>
          </a:xfrm>
          <a:prstGeom prst="rect">
            <a:avLst/>
          </a:prstGeom>
        </p:spPr>
      </p:pic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8325" y="6993374"/>
            <a:ext cx="806172" cy="644962"/>
          </a:xfrm>
          <a:prstGeom prst="rect">
            <a:avLst/>
          </a:prstGeom>
        </p:spPr>
      </p:pic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3442" y="6993374"/>
            <a:ext cx="806172" cy="644962"/>
          </a:xfrm>
          <a:prstGeom prst="rect">
            <a:avLst/>
          </a:prstGeom>
        </p:spPr>
      </p:pic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559" y="6993374"/>
            <a:ext cx="806172" cy="644962"/>
          </a:xfrm>
          <a:prstGeom prst="rect">
            <a:avLst/>
          </a:prstGeom>
        </p:spPr>
      </p:pic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63676" y="6993374"/>
            <a:ext cx="806172" cy="6449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463" y="391001"/>
            <a:ext cx="6858833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🐍</a:t>
            </a: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Python Local AI System (Offline Mode)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63" y="1086326"/>
            <a:ext cx="331708" cy="3317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4463" y="1583888"/>
            <a:ext cx="1659017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Offline Operation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64463" y="1870710"/>
            <a:ext cx="676775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continuous functionality without internet access.</a:t>
            </a:r>
            <a:endParaRPr lang="en-US" sz="1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7" y="1086326"/>
            <a:ext cx="331708" cy="331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98067" y="1583888"/>
            <a:ext cx="1659017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Local Deployment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398067" y="1870710"/>
            <a:ext cx="6767870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with Python and Flask for on-device processing.</a:t>
            </a:r>
            <a:endParaRPr lang="en-US" sz="1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63" y="2414826"/>
            <a:ext cx="331708" cy="331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4463" y="2912388"/>
            <a:ext cx="1659017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Privacy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464463" y="3199209"/>
            <a:ext cx="6767751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Keeps sensitive data secure and processed locally.</a:t>
            </a:r>
            <a:endParaRPr lang="en-US" sz="1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067" y="2414826"/>
            <a:ext cx="331708" cy="331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98067" y="2912388"/>
            <a:ext cx="1798082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Independent Training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7398067" y="3199209"/>
            <a:ext cx="6767870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Allows for custom updates and model improvements.</a:t>
            </a:r>
            <a:endParaRPr lang="en-US" sz="1000" dirty="0"/>
          </a:p>
        </p:txBody>
      </p:sp>
      <p:sp>
        <p:nvSpPr>
          <p:cNvPr id="15" name="Text 9"/>
          <p:cNvSpPr/>
          <p:nvPr/>
        </p:nvSpPr>
        <p:spPr>
          <a:xfrm>
            <a:off x="464463" y="3693557"/>
            <a:ext cx="266676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Flask Server Code Example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464463" y="4091702"/>
            <a:ext cx="6688812" cy="3597593"/>
          </a:xfrm>
          <a:prstGeom prst="roundRect">
            <a:avLst>
              <a:gd name="adj" fmla="val 553"/>
            </a:avLst>
          </a:prstGeom>
          <a:solidFill>
            <a:srgbClr val="ECE9E3"/>
          </a:solidFill>
          <a:ln/>
        </p:spPr>
      </p:sp>
      <p:sp>
        <p:nvSpPr>
          <p:cNvPr id="17" name="Shape 11"/>
          <p:cNvSpPr/>
          <p:nvPr/>
        </p:nvSpPr>
        <p:spPr>
          <a:xfrm>
            <a:off x="457914" y="4091702"/>
            <a:ext cx="6701909" cy="3597593"/>
          </a:xfrm>
          <a:prstGeom prst="roundRect">
            <a:avLst>
              <a:gd name="adj" fmla="val 553"/>
            </a:avLst>
          </a:prstGeom>
          <a:solidFill>
            <a:srgbClr val="ECE9E3"/>
          </a:solidFill>
          <a:ln/>
        </p:spPr>
      </p:sp>
      <p:sp>
        <p:nvSpPr>
          <p:cNvPr id="18" name="Text 12"/>
          <p:cNvSpPr/>
          <p:nvPr/>
        </p:nvSpPr>
        <p:spPr>
          <a:xfrm>
            <a:off x="590550" y="4191238"/>
            <a:ext cx="6436638" cy="3398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Flask-based Local AI Endpointfrom flask import Flask, request, jsonifyapp = Flask(__name__)@app.route('/ai-response', methods=['POST'])def respond():    user_input = request.json['message']    return jsonify({'response': "This is your local AI reply to: " + user_input})if __name__ == '__main__':    app.run(port=8080)Methods:• GetAIResponse() – generates reply from local model• TrainAI() – update knowledge from dialogue logs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7484745" y="3693557"/>
            <a:ext cx="1990844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Overview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7484745" y="4075033"/>
            <a:ext cx="6688812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local AI system is a Python-Flask application designed for robust offline performance. It serves as a critical backup, ensuring the game's AI remains functional even if Rasa and Gemini services are unavailable.</a:t>
            </a:r>
            <a:endParaRPr lang="en-US" sz="1000" dirty="0"/>
          </a:p>
        </p:txBody>
      </p:sp>
      <p:sp>
        <p:nvSpPr>
          <p:cNvPr id="21" name="Text 15"/>
          <p:cNvSpPr/>
          <p:nvPr/>
        </p:nvSpPr>
        <p:spPr>
          <a:xfrm>
            <a:off x="7484745" y="4619268"/>
            <a:ext cx="668881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 AI system built using Python + Flask</a:t>
            </a:r>
            <a:endParaRPr lang="en-US" sz="1000" dirty="0"/>
          </a:p>
        </p:txBody>
      </p:sp>
      <p:sp>
        <p:nvSpPr>
          <p:cNvPr id="22" name="Text 16"/>
          <p:cNvSpPr/>
          <p:nvPr/>
        </p:nvSpPr>
        <p:spPr>
          <a:xfrm>
            <a:off x="7484745" y="4878110"/>
            <a:ext cx="668881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Runs without internet, ensures privacy</a:t>
            </a:r>
            <a:endParaRPr lang="en-US" sz="1000" dirty="0"/>
          </a:p>
        </p:txBody>
      </p:sp>
      <p:sp>
        <p:nvSpPr>
          <p:cNvPr id="23" name="Text 17"/>
          <p:cNvSpPr/>
          <p:nvPr/>
        </p:nvSpPr>
        <p:spPr>
          <a:xfrm>
            <a:off x="7484745" y="5136952"/>
            <a:ext cx="668881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Can be trained and updated independently</a:t>
            </a:r>
            <a:endParaRPr lang="en-US" sz="1000" dirty="0"/>
          </a:p>
        </p:txBody>
      </p:sp>
      <p:sp>
        <p:nvSpPr>
          <p:cNvPr id="24" name="Text 18"/>
          <p:cNvSpPr/>
          <p:nvPr/>
        </p:nvSpPr>
        <p:spPr>
          <a:xfrm>
            <a:off x="7484745" y="5395793"/>
            <a:ext cx="668881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as backup if Rasa &amp; Gemini are unavailable</a:t>
            </a:r>
            <a:endParaRPr lang="en-US" sz="1000" dirty="0"/>
          </a:p>
        </p:txBody>
      </p:sp>
      <p:sp>
        <p:nvSpPr>
          <p:cNvPr id="25" name="Shape 19"/>
          <p:cNvSpPr/>
          <p:nvPr/>
        </p:nvSpPr>
        <p:spPr>
          <a:xfrm>
            <a:off x="7484745" y="5757505"/>
            <a:ext cx="6688812" cy="1560909"/>
          </a:xfrm>
          <a:prstGeom prst="roundRect">
            <a:avLst>
              <a:gd name="adj" fmla="val 1276"/>
            </a:avLst>
          </a:prstGeom>
          <a:solidFill>
            <a:srgbClr val="B6FCB8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381" y="5930503"/>
            <a:ext cx="207288" cy="165854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957304" y="5923240"/>
            <a:ext cx="1659017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Benefits</a:t>
            </a:r>
            <a:endParaRPr lang="en-US" sz="1300" dirty="0"/>
          </a:p>
        </p:txBody>
      </p:sp>
      <p:sp>
        <p:nvSpPr>
          <p:cNvPr id="28" name="Text 21"/>
          <p:cNvSpPr/>
          <p:nvPr/>
        </p:nvSpPr>
        <p:spPr>
          <a:xfrm>
            <a:off x="7957304" y="6263164"/>
            <a:ext cx="6083618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Offline &amp; Fast:</a:t>
            </a:r>
            <a:r>
              <a:rPr lang="en-US" sz="1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Provides immediate responses without network latency.</a:t>
            </a:r>
            <a:endParaRPr lang="en-US" sz="1000" dirty="0"/>
          </a:p>
        </p:txBody>
      </p:sp>
      <p:sp>
        <p:nvSpPr>
          <p:cNvPr id="29" name="Text 22"/>
          <p:cNvSpPr/>
          <p:nvPr/>
        </p:nvSpPr>
        <p:spPr>
          <a:xfrm>
            <a:off x="7957304" y="6522006"/>
            <a:ext cx="6083618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 Training Possible:</a:t>
            </a:r>
            <a:r>
              <a:rPr lang="en-US" sz="1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Adaptable to specific game scenarios or AI personalities.</a:t>
            </a:r>
            <a:endParaRPr lang="en-US" sz="1000" dirty="0"/>
          </a:p>
        </p:txBody>
      </p:sp>
      <p:sp>
        <p:nvSpPr>
          <p:cNvPr id="30" name="Text 23"/>
          <p:cNvSpPr/>
          <p:nvPr/>
        </p:nvSpPr>
        <p:spPr>
          <a:xfrm>
            <a:off x="7957304" y="6780847"/>
            <a:ext cx="6083618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Works Well with Local TTS:</a:t>
            </a:r>
            <a:r>
              <a:rPr lang="en-US" sz="10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Seamlessly integrates with our local Text-to-Speech solutions for a complete offline experience.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5067" y="311825"/>
            <a:ext cx="594026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🔄</a:t>
            </a: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Dynamic AI, TTS &amp; Language Switching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08209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project features a highly modular system capable of dynamically switching between different AI modules, voice services, and languages. This design ensures exceptional reliability, redundancy, and seamless multilingual functionality, providing a robust and flexible user experience.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98627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931551"/>
            <a:ext cx="31039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Switching Logic Breakdown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385060"/>
            <a:ext cx="6918365" cy="4536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10183" y="2952036"/>
            <a:ext cx="156079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Logic Prioritization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10183" y="3197185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Q-Learning 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→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Minimax (if untrained)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10183" y="3446621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optimal strategy or a reliable fallback when learning is incomplete.</a:t>
            </a:r>
            <a:endParaRPr lang="en-US" sz="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85060"/>
            <a:ext cx="6918365" cy="4536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28548" y="2952036"/>
            <a:ext cx="15490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TTS Provider Fallback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28548" y="3197185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 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→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Cloud (Google 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→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Azure 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→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OpenAI 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→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ElevenLabs)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7428548" y="3446621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Prioritizes fast, local synthesis with cloud redundancy for uninterrupted audio.</a:t>
            </a:r>
            <a:endParaRPr lang="en-US" sz="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3741420"/>
            <a:ext cx="6918365" cy="45362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10183" y="4308396"/>
            <a:ext cx="184023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Chatbot Service Hierarchy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510183" y="4553545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Rasa 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→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Gemini 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→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Local AI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510183" y="4802981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Optimizes for rich, contextual conversations while ensuring offline capability.</a:t>
            </a:r>
            <a:endParaRPr lang="en-US" sz="8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741420"/>
            <a:ext cx="6918365" cy="4536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428548" y="43083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Language Toggle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7428548" y="4553545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Vietnamese </a:t>
            </a:r>
            <a:r>
              <a:rPr lang="en-US" sz="8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↔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English</a:t>
            </a:r>
            <a:endParaRPr lang="en-US" sz="850" dirty="0"/>
          </a:p>
        </p:txBody>
      </p:sp>
      <p:sp>
        <p:nvSpPr>
          <p:cNvPr id="21" name="Text 15"/>
          <p:cNvSpPr/>
          <p:nvPr/>
        </p:nvSpPr>
        <p:spPr>
          <a:xfrm>
            <a:off x="7428548" y="4802981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Allows users to seamlessly switch communication languages on the fly.</a:t>
            </a:r>
            <a:endParaRPr lang="en-US" sz="850" dirty="0"/>
          </a:p>
        </p:txBody>
      </p:sp>
      <p:sp>
        <p:nvSpPr>
          <p:cNvPr id="22" name="Text 16"/>
          <p:cNvSpPr/>
          <p:nvPr/>
        </p:nvSpPr>
        <p:spPr>
          <a:xfrm>
            <a:off x="396835" y="5338643"/>
            <a:ext cx="289976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Code Example: C# Logic Switching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396835" y="5678805"/>
            <a:ext cx="6780014" cy="1440180"/>
          </a:xfrm>
          <a:prstGeom prst="roundRect">
            <a:avLst>
              <a:gd name="adj" fmla="val 1181"/>
            </a:avLst>
          </a:prstGeom>
          <a:solidFill>
            <a:srgbClr val="ECE9E3"/>
          </a:solidFill>
          <a:ln/>
        </p:spPr>
      </p:sp>
      <p:sp>
        <p:nvSpPr>
          <p:cNvPr id="24" name="Shape 18"/>
          <p:cNvSpPr/>
          <p:nvPr/>
        </p:nvSpPr>
        <p:spPr>
          <a:xfrm>
            <a:off x="391239" y="5678805"/>
            <a:ext cx="6791206" cy="1440180"/>
          </a:xfrm>
          <a:prstGeom prst="roundRect">
            <a:avLst>
              <a:gd name="adj" fmla="val 1181"/>
            </a:avLst>
          </a:prstGeom>
          <a:solidFill>
            <a:srgbClr val="ECE9E3"/>
          </a:solidFill>
          <a:ln/>
        </p:spPr>
      </p:sp>
      <p:sp>
        <p:nvSpPr>
          <p:cNvPr id="25" name="Text 19"/>
          <p:cNvSpPr/>
          <p:nvPr/>
        </p:nvSpPr>
        <p:spPr>
          <a:xfrm>
            <a:off x="504587" y="5763816"/>
            <a:ext cx="656451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string GetBestResponse(string input){    string reply = TryRasa(input);    if (string.IsNullOrEmpty(reply)) reply = TryGemini(input);    if (string.IsNullOrEmpty(reply)) reply = CallLocalPythonAI(input);    return reply;}</a:t>
            </a:r>
            <a:endParaRPr lang="en-US" sz="85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171" y="5352812"/>
            <a:ext cx="6780014" cy="6780014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461171" y="12260342"/>
            <a:ext cx="67800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C# code snippet demonstrates the core logic for intelligent chatbot response switching. It first attempts to get a response from the Rasa server. If Rasa doesn't provide a valid reply, it falls back to the Gemini API. As a final contingency, if both online services are unavailable, the system invokes the local Python AI, ensuring a response is always generated. This layered approach guarantees robust performance and high availability, adapting to varying network conditions and service statuses.</a:t>
            </a:r>
            <a:endParaRPr lang="en-US" sz="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051" y="318254"/>
            <a:ext cx="7075527" cy="376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🎤</a:t>
            </a: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Speech-to-Text &amp; Real-Time Voice Recognition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5051" y="926544"/>
            <a:ext cx="13820299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advanced STT system allows players to interact with the AI using natural language, providing a seamless and intuitive gaming experience. It's built for accuracy and speed, even in varying linguistic environments.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05051" y="1357551"/>
            <a:ext cx="173605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Capabilities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405051" y="1690211"/>
            <a:ext cx="6769060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Players speak directly to the AI system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5051" y="1915835"/>
            <a:ext cx="6769060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transcription with command recognition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05051" y="2141458"/>
            <a:ext cx="6769060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for multiple languages (</a:t>
            </a:r>
            <a:r>
              <a:rPr lang="en-US" sz="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🇻🇳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Vietnamese, </a:t>
            </a:r>
            <a:r>
              <a:rPr lang="en-US" sz="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🇺🇸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English)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05051" y="2374702"/>
            <a:ext cx="6769060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Integrated with noise cancellation &amp; voice filters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05051" y="2675573"/>
            <a:ext cx="1736050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Processing Pipeline</a:t>
            </a:r>
            <a:endParaRPr lang="en-US" sz="13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1" y="3022640"/>
            <a:ext cx="578644" cy="69437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099423" y="3138368"/>
            <a:ext cx="1446728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Voice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51" y="3717012"/>
            <a:ext cx="578644" cy="6943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99423" y="3832741"/>
            <a:ext cx="1446728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STT Engine</a:t>
            </a:r>
            <a:endParaRPr lang="en-US" sz="11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51" y="4411385"/>
            <a:ext cx="578644" cy="69437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99423" y="4527113"/>
            <a:ext cx="1446728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Response</a:t>
            </a:r>
            <a:endParaRPr lang="en-US" sz="11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51" y="5105757"/>
            <a:ext cx="578644" cy="6943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99423" y="5221486"/>
            <a:ext cx="1446728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TTS Output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7463909" y="1357551"/>
            <a:ext cx="2657951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Code Sample: Voice Processing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7463909" y="1704618"/>
            <a:ext cx="6769060" cy="1099304"/>
          </a:xfrm>
          <a:prstGeom prst="roundRect">
            <a:avLst>
              <a:gd name="adj" fmla="val 1579"/>
            </a:avLst>
          </a:prstGeom>
          <a:solidFill>
            <a:srgbClr val="ECE9E3"/>
          </a:solidFill>
          <a:ln/>
        </p:spPr>
      </p:sp>
      <p:sp>
        <p:nvSpPr>
          <p:cNvPr id="20" name="Shape 14"/>
          <p:cNvSpPr/>
          <p:nvPr/>
        </p:nvSpPr>
        <p:spPr>
          <a:xfrm>
            <a:off x="7458194" y="1704618"/>
            <a:ext cx="6780490" cy="1099304"/>
          </a:xfrm>
          <a:prstGeom prst="roundRect">
            <a:avLst>
              <a:gd name="adj" fmla="val 1579"/>
            </a:avLst>
          </a:prstGeom>
          <a:solidFill>
            <a:srgbClr val="ECE9E3"/>
          </a:solidFill>
          <a:ln/>
        </p:spPr>
      </p:sp>
      <p:sp>
        <p:nvSpPr>
          <p:cNvPr id="21" name="Text 15"/>
          <p:cNvSpPr/>
          <p:nvPr/>
        </p:nvSpPr>
        <p:spPr>
          <a:xfrm>
            <a:off x="7573923" y="1791414"/>
            <a:ext cx="6549033" cy="925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Audio input → Transcription → Responsedef process_voice_input(audio):    text = speech_to_text(audio) # Real-time STT    response = ai_chatbot(text)  # AI processes command    speak(response)              # TTS generates audio</a:t>
            </a:r>
            <a:endParaRPr lang="en-US" sz="9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909" y="2934057"/>
            <a:ext cx="6769060" cy="67690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639753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🏋️</a:t>
            </a: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Reinforcement Learning via Self-Play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08209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AI agents are primarily trained through a robust self-play system, leveraging Q-Learning to iteratively refine their strategic decision-making. This autonomous training mechanism ensures continuous improvement and adapts to various game scenarios, with periodic Q-table saves to preserve learned policies.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398627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EEE8DD"/>
          </a:solidFill>
          <a:ln/>
        </p:spPr>
      </p:sp>
      <p:sp>
        <p:nvSpPr>
          <p:cNvPr id="5" name="Text 3"/>
          <p:cNvSpPr/>
          <p:nvPr/>
        </p:nvSpPr>
        <p:spPr>
          <a:xfrm>
            <a:off x="623530" y="15119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Initialize Q-Table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623530" y="1757124"/>
            <a:ext cx="136100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Start with an empty Q-table to begin the learning process.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566857" y="2164080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EEE8DD"/>
          </a:solidFill>
          <a:ln/>
        </p:spPr>
      </p:sp>
      <p:sp>
        <p:nvSpPr>
          <p:cNvPr id="8" name="Text 6"/>
          <p:cNvSpPr/>
          <p:nvPr/>
        </p:nvSpPr>
        <p:spPr>
          <a:xfrm>
            <a:off x="793552" y="227742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Loop Episodes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93552" y="2522577"/>
            <a:ext cx="1344001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Run through thousands of game episodes for extensive training.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736997" y="2929533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EEE8DD"/>
          </a:solidFill>
          <a:ln/>
        </p:spPr>
      </p:sp>
      <p:sp>
        <p:nvSpPr>
          <p:cNvPr id="11" name="Text 9"/>
          <p:cNvSpPr/>
          <p:nvPr/>
        </p:nvSpPr>
        <p:spPr>
          <a:xfrm>
            <a:off x="963692" y="304288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Agents Play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963692" y="3288030"/>
            <a:ext cx="132698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Two AI agents play against each other, simulating real games.</a:t>
            </a:r>
            <a:endParaRPr lang="en-US" sz="850" dirty="0"/>
          </a:p>
        </p:txBody>
      </p:sp>
      <p:sp>
        <p:nvSpPr>
          <p:cNvPr id="13" name="Shape 11"/>
          <p:cNvSpPr/>
          <p:nvPr/>
        </p:nvSpPr>
        <p:spPr>
          <a:xfrm>
            <a:off x="907137" y="3694986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EEE8DD"/>
          </a:solidFill>
          <a:ln/>
        </p:spPr>
      </p:sp>
      <p:sp>
        <p:nvSpPr>
          <p:cNvPr id="14" name="Text 12"/>
          <p:cNvSpPr/>
          <p:nvPr/>
        </p:nvSpPr>
        <p:spPr>
          <a:xfrm>
            <a:off x="1133832" y="380833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Update Q-Values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1133832" y="4053483"/>
            <a:ext cx="130997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Adjust reward values after each move based on game outcomes.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736997" y="4460438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EEE8DD"/>
          </a:solidFill>
          <a:ln/>
        </p:spPr>
      </p:sp>
      <p:sp>
        <p:nvSpPr>
          <p:cNvPr id="17" name="Text 15"/>
          <p:cNvSpPr/>
          <p:nvPr/>
        </p:nvSpPr>
        <p:spPr>
          <a:xfrm>
            <a:off x="963692" y="457378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Save Q-Table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963692" y="4818936"/>
            <a:ext cx="1326987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Periodically save the Q-table to persist learned policies.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96835" y="5381744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Training Statistics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396835" y="5707737"/>
            <a:ext cx="6780014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Episodes: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1,000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State Space: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13,118+ observed states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 ε (Exploration Rate):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0.1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Convergence Point: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~Episode 800</a:t>
            </a: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Duration: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~15 minutes (on a standard CPU)</a:t>
            </a:r>
            <a:endParaRPr lang="en-US" sz="8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6742509"/>
            <a:ext cx="6780014" cy="6780014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461171" y="5381744"/>
            <a:ext cx="242173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Code Snippet: Self-Play Loop</a:t>
            </a:r>
            <a:endParaRPr lang="en-US" sz="1300" dirty="0"/>
          </a:p>
        </p:txBody>
      </p:sp>
      <p:sp>
        <p:nvSpPr>
          <p:cNvPr id="23" name="Shape 20"/>
          <p:cNvSpPr/>
          <p:nvPr/>
        </p:nvSpPr>
        <p:spPr>
          <a:xfrm>
            <a:off x="7461171" y="5721906"/>
            <a:ext cx="6780014" cy="1984534"/>
          </a:xfrm>
          <a:prstGeom prst="roundRect">
            <a:avLst>
              <a:gd name="adj" fmla="val 857"/>
            </a:avLst>
          </a:prstGeom>
          <a:solidFill>
            <a:srgbClr val="ECE9E3"/>
          </a:solidFill>
          <a:ln/>
        </p:spPr>
      </p:sp>
      <p:sp>
        <p:nvSpPr>
          <p:cNvPr id="24" name="Shape 21"/>
          <p:cNvSpPr/>
          <p:nvPr/>
        </p:nvSpPr>
        <p:spPr>
          <a:xfrm>
            <a:off x="7455575" y="5721906"/>
            <a:ext cx="6791206" cy="1984534"/>
          </a:xfrm>
          <a:prstGeom prst="roundRect">
            <a:avLst>
              <a:gd name="adj" fmla="val 857"/>
            </a:avLst>
          </a:prstGeom>
          <a:solidFill>
            <a:srgbClr val="ECE9E3"/>
          </a:solidFill>
          <a:ln/>
        </p:spPr>
      </p:sp>
      <p:sp>
        <p:nvSpPr>
          <p:cNvPr id="25" name="Text 22"/>
          <p:cNvSpPr/>
          <p:nvPr/>
        </p:nvSpPr>
        <p:spPr>
          <a:xfrm>
            <a:off x="7568922" y="5806916"/>
            <a:ext cx="656451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IEnumerator RunSelfPlayTraining(){    for (int episode = 0; episode &lt; 1000; episode++)    {        PlayOneGame();        if (episode % 100 == 0) SaveQTable();        epsilon *= 0.995f; // Decay exploration rate    }}</a:t>
            </a:r>
            <a:endParaRPr lang="en-US" sz="850" dirty="0"/>
          </a:p>
        </p:txBody>
      </p:sp>
      <p:sp>
        <p:nvSpPr>
          <p:cNvPr id="26" name="Shape 23"/>
          <p:cNvSpPr/>
          <p:nvPr/>
        </p:nvSpPr>
        <p:spPr>
          <a:xfrm>
            <a:off x="7461171" y="7833955"/>
            <a:ext cx="6780014" cy="961430"/>
          </a:xfrm>
          <a:prstGeom prst="roundRect">
            <a:avLst>
              <a:gd name="adj" fmla="val 1769"/>
            </a:avLst>
          </a:prstGeom>
          <a:solidFill>
            <a:srgbClr val="B6D6FC"/>
          </a:solidFill>
          <a:ln/>
        </p:spPr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518" y="7981117"/>
            <a:ext cx="177165" cy="141684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7865031" y="7975640"/>
            <a:ext cx="233588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Exploration-Exploitation Balance</a:t>
            </a:r>
            <a:endParaRPr lang="en-US" sz="1100" dirty="0"/>
          </a:p>
        </p:txBody>
      </p:sp>
      <p:sp>
        <p:nvSpPr>
          <p:cNvPr id="29" name="Text 25"/>
          <p:cNvSpPr/>
          <p:nvPr/>
        </p:nvSpPr>
        <p:spPr>
          <a:xfrm>
            <a:off x="7865031" y="8266152"/>
            <a:ext cx="6262807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</a:t>
            </a:r>
            <a:r>
              <a:rPr lang="en-US" sz="850" dirty="0">
                <a:solidFill>
                  <a:srgbClr val="000000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epsilon</a:t>
            </a: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decay ensures the AI initially explores many strategies and then progressively focuses on optimal ones as training advances.</a:t>
            </a:r>
            <a:endParaRPr lang="en-US" sz="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61955" y="487561"/>
            <a:ext cx="8106489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🧪</a:t>
            </a: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Comprehensive AI Testing &amp; Validation Suite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9227" y="1204436"/>
            <a:ext cx="13671947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comprehensive testing and validation suite is designed to ensure the accuracy, stability, and performance of the AI logic at every stage. It includes a robust set of automated tests that run after each training session or code update, guaranteeing the integrity of our AI models.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9227" y="1933456"/>
            <a:ext cx="252174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Test Coverage Highlights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7" y="2344103"/>
            <a:ext cx="273844" cy="2738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4163" y="2391132"/>
            <a:ext cx="2041803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Decision Tree Strategies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924163" y="2742009"/>
            <a:ext cx="692419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Verification of optimal and logical decision paths.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27" y="3303389"/>
            <a:ext cx="273844" cy="2738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4163" y="3350419"/>
            <a:ext cx="2685931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Entropy &amp; Softmax Distribution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924163" y="3701296"/>
            <a:ext cx="692419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Validation of probabilistic choice distributions and randomness.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27" y="4262676"/>
            <a:ext cx="273844" cy="2738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4163" y="4309705"/>
            <a:ext cx="228671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Extraction Validity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924163" y="4660582"/>
            <a:ext cx="692419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Ensuring correct identification and processing of game state features.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27" y="5221962"/>
            <a:ext cx="273844" cy="2738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24163" y="5268992"/>
            <a:ext cx="2156698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Path Evaluation Accuracy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924163" y="5619869"/>
            <a:ext cx="692419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Confirmation of pawn movement and wall placement pathfinding accuracy.</a:t>
            </a:r>
            <a:endParaRPr lang="en-US" sz="10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27" y="6181249"/>
            <a:ext cx="273844" cy="27384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24163" y="6228278"/>
            <a:ext cx="1985963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Minimax vs Q-Learning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924163" y="6579156"/>
            <a:ext cx="692419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Comparative performance analysis between different AI paradigms.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8190071" y="1933456"/>
            <a:ext cx="283475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Example Test Function (C#)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8190071" y="2344103"/>
            <a:ext cx="5968603" cy="5243989"/>
          </a:xfrm>
          <a:prstGeom prst="roundRect">
            <a:avLst>
              <a:gd name="adj" fmla="val 392"/>
            </a:avLst>
          </a:prstGeom>
          <a:solidFill>
            <a:srgbClr val="ECE9E3"/>
          </a:solidFill>
          <a:ln/>
        </p:spPr>
      </p:sp>
      <p:sp>
        <p:nvSpPr>
          <p:cNvPr id="22" name="Shape 15"/>
          <p:cNvSpPr/>
          <p:nvPr/>
        </p:nvSpPr>
        <p:spPr>
          <a:xfrm>
            <a:off x="8183285" y="2344103"/>
            <a:ext cx="5982176" cy="5243989"/>
          </a:xfrm>
          <a:prstGeom prst="roundRect">
            <a:avLst>
              <a:gd name="adj" fmla="val 392"/>
            </a:avLst>
          </a:prstGeom>
          <a:solidFill>
            <a:srgbClr val="ECE9E3"/>
          </a:solidFill>
          <a:ln/>
        </p:spPr>
      </p:sp>
      <p:sp>
        <p:nvSpPr>
          <p:cNvPr id="23" name="Text 16"/>
          <p:cNvSpPr/>
          <p:nvPr/>
        </p:nvSpPr>
        <p:spPr>
          <a:xfrm>
            <a:off x="8320207" y="2446734"/>
            <a:ext cx="5708333" cy="503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[Test]public void TestDecisionTreePrediction(){    // Simulate a game state    var input = new GameState     {        PlayerPosition = new Point(0, 0),        OpponentPosition = new Point(8, 8),        WallsPlaced = 5,        // ... more game state details    };        // Predict the AI's next move or action    var result = decisionTreeClassifier.Predict(input);        // Assert that a valid result is returned    Assert.IsNotNull(result, "Decision tree prediction should not be null.");    Assert.IsInstanceOf(result, "Prediction should be a valid Move object.");        // Further assertions can check the quality/validity of the move    Assert.IsTrue(result.IsValid(input), "Predicted move must be valid for the given state.");}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457" y="477322"/>
            <a:ext cx="4387334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📑</a:t>
            </a: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Table of Contents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7457" y="1389698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7457" y="1728073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Game Rules &amp; Strategies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7457" y="2066449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3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Q-Learning Algorithm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7457" y="2404824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4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Specialized AI Styles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7457" y="2743200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5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Minimax + Alpha-Beta Pruning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7457" y="3081576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6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 &amp; Entropy Analysis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7457" y="3419951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7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A* Pathfinding Algorithm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7457" y="3758327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8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Hybrid AI Architecture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7457" y="4096703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9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Voice &amp; Chat Integration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7457" y="4435078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0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Rasa &amp; Gemini APIs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07457" y="4773454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1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TTS &amp; STT Systems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07457" y="5111829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2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 Python AI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07457" y="5450205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3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Switching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07457" y="5788581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4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&amp; Self-Play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07457" y="6126956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5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 Framework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07457" y="6465332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6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Developer Tools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07457" y="6803708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7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Results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07457" y="7142083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8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Roadmap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607457" y="7480459"/>
            <a:ext cx="1341548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Font typeface="+mj-lt"/>
              <a:buAutoNum type="arabicPeriod" startAt="19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13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745" y="340757"/>
            <a:ext cx="6953131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🛠️</a:t>
            </a:r>
            <a:r>
              <a:rPr lang="en-US" sz="2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Tools for Training, Debugging &amp; Migration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3745" y="990957"/>
            <a:ext cx="1376291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We've developed a robust suite of custom tools and editor extensions to streamline the AI development workflow, from training and debugging to ensuring seamless API compatibility.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3745" y="1452324"/>
            <a:ext cx="1858923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Overview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433745" y="1808440"/>
            <a:ext cx="743354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 tools built for </a:t>
            </a:r>
            <a:r>
              <a:rPr lang="en-US" sz="950" dirty="0">
                <a:solidFill>
                  <a:srgbClr val="2E86A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management</a:t>
            </a: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analysis.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3745" y="2050018"/>
            <a:ext cx="743354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Editor extensions for Unity, providing </a:t>
            </a:r>
            <a:r>
              <a:rPr lang="en-US" sz="950" dirty="0">
                <a:solidFill>
                  <a:srgbClr val="F2423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in-engine control</a:t>
            </a: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3745" y="2291596"/>
            <a:ext cx="743354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Utility for </a:t>
            </a:r>
            <a:r>
              <a:rPr lang="en-US" sz="950" dirty="0">
                <a:solidFill>
                  <a:srgbClr val="2E86A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migration</a:t>
            </a: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ensuring compatibility with new libraries.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3745" y="2533174"/>
            <a:ext cx="743354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Integrated </a:t>
            </a:r>
            <a:r>
              <a:rPr lang="en-US" sz="950" dirty="0">
                <a:solidFill>
                  <a:srgbClr val="F2423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debugging</a:t>
            </a: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Q-table monitoring for insights.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33745" y="2855238"/>
            <a:ext cx="1858923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45" y="3226832"/>
            <a:ext cx="247769" cy="24776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36414" y="3269337"/>
            <a:ext cx="1549003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Force Retrain AI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836414" y="3586758"/>
            <a:ext cx="7030879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One-click initiation of a new AI training cycle.</a:t>
            </a:r>
            <a:endParaRPr lang="en-US" sz="9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45" y="4094798"/>
            <a:ext cx="247769" cy="24776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36414" y="4137303"/>
            <a:ext cx="1891427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Q-Table Status Inspector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836414" y="4454723"/>
            <a:ext cx="7030879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visualization of AI's learned states and values.</a:t>
            </a:r>
            <a:endParaRPr lang="en-US" sz="9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45" y="4962763"/>
            <a:ext cx="247769" cy="24776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36414" y="5005268"/>
            <a:ext cx="1549003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API Migration Fixer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836414" y="5322689"/>
            <a:ext cx="7030879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adjustments for library updates and breaking changes.</a:t>
            </a:r>
            <a:endParaRPr lang="en-US" sz="9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45" y="5830729"/>
            <a:ext cx="247769" cy="24776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36414" y="5873234"/>
            <a:ext cx="1872615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Editor Menu Integration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836414" y="6190655"/>
            <a:ext cx="7030879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Streamlined access to all training, monitoring, and testing tools.</a:t>
            </a:r>
            <a:endParaRPr lang="en-US" sz="950" dirty="0"/>
          </a:p>
        </p:txBody>
      </p:sp>
      <p:sp>
        <p:nvSpPr>
          <p:cNvPr id="22" name="Text 16"/>
          <p:cNvSpPr/>
          <p:nvPr/>
        </p:nvSpPr>
        <p:spPr>
          <a:xfrm>
            <a:off x="8177093" y="1452324"/>
            <a:ext cx="3519964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Code Snippet: Editor Script (Unity C#)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8177093" y="1823918"/>
            <a:ext cx="6027063" cy="1375172"/>
          </a:xfrm>
          <a:prstGeom prst="roundRect">
            <a:avLst>
              <a:gd name="adj" fmla="val 1352"/>
            </a:avLst>
          </a:prstGeom>
          <a:solidFill>
            <a:srgbClr val="ECE9E3"/>
          </a:solidFill>
          <a:ln/>
        </p:spPr>
      </p:sp>
      <p:sp>
        <p:nvSpPr>
          <p:cNvPr id="24" name="Shape 18"/>
          <p:cNvSpPr/>
          <p:nvPr/>
        </p:nvSpPr>
        <p:spPr>
          <a:xfrm>
            <a:off x="8170902" y="1823918"/>
            <a:ext cx="6039445" cy="1375172"/>
          </a:xfrm>
          <a:prstGeom prst="roundRect">
            <a:avLst>
              <a:gd name="adj" fmla="val 1352"/>
            </a:avLst>
          </a:prstGeom>
          <a:solidFill>
            <a:srgbClr val="ECE9E3"/>
          </a:solidFill>
          <a:ln/>
        </p:spPr>
      </p:sp>
      <p:sp>
        <p:nvSpPr>
          <p:cNvPr id="25" name="Text 19"/>
          <p:cNvSpPr/>
          <p:nvPr/>
        </p:nvSpPr>
        <p:spPr>
          <a:xfrm>
            <a:off x="8294727" y="1916787"/>
            <a:ext cx="5791795" cy="1189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[MenuItem("AI Tools/Force Retrain")]public static void ForceRetrainAI(){    AITrainer.RunTraining(episodes: 1000);    Debug.Log("Training complete");}</a:t>
            </a:r>
            <a:endParaRPr lang="en-US" sz="95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093" y="3338393"/>
            <a:ext cx="6027063" cy="60270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11404" y="834033"/>
            <a:ext cx="11207591" cy="67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📊</a:t>
            </a: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AI Performance Metrics &amp; Benchmarking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828" y="2018109"/>
            <a:ext cx="401895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📈</a:t>
            </a:r>
            <a:r>
              <a:rPr lang="en-US" sz="2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Q-Learning Training Statistics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7828" y="2871788"/>
            <a:ext cx="4018955" cy="1968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Episodes: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1,000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State Space: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13,118+ observed states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Convergence: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~Episode 800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 ε (Exploration Rate):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0.1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Q-Table Size: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142MB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Duration: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~15 minutes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44703" y="2018109"/>
            <a:ext cx="415599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🧠</a:t>
            </a:r>
            <a:r>
              <a:rPr lang="en-US" sz="2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Style-Specific AI Performance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244703" y="2871788"/>
            <a:ext cx="4155996" cy="1984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Aggressive: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85% win vs Defensive </a:t>
            </a: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🏆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Defensive: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90% survival in tight positions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Wall Master: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Avg. 8.5 walls/game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Speed Runner: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20% faster completion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Tactical: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15% better positional control </a:t>
            </a: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🏆</a:t>
            </a: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Balanced: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Most stable across all matchups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908619" y="2018109"/>
            <a:ext cx="3861554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⚡</a:t>
            </a:r>
            <a:r>
              <a:rPr lang="en-US" sz="2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System &amp; Technical Metrics</a:t>
            </a:r>
            <a:endParaRPr lang="en-US" sz="2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619" y="2576989"/>
            <a:ext cx="4018955" cy="2250519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17828" y="5288994"/>
            <a:ext cx="13194744" cy="2106573"/>
          </a:xfrm>
          <a:prstGeom prst="roundRect">
            <a:avLst>
              <a:gd name="adj" fmla="val 1461"/>
            </a:avLst>
          </a:prstGeom>
          <a:solidFill>
            <a:srgbClr val="B6FCB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53" y="5557123"/>
            <a:ext cx="320397" cy="25634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48276" y="5545217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Benefits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1448276" y="6070759"/>
            <a:ext cx="1225927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✔️ Reliable performance under pressure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448276" y="6478191"/>
            <a:ext cx="1225927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✔️ Competitive AI across diverse styles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448276" y="6885623"/>
            <a:ext cx="1225927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✔️ Real-time responsiveness for seamless interaction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1637" y="311825"/>
            <a:ext cx="5587008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🏆</a:t>
            </a: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Project Summary &amp; Future Roadmap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64763"/>
            <a:ext cx="2071568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✅</a:t>
            </a: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Project Achievements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396835" y="1312545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81595" y="1312545"/>
            <a:ext cx="60960" cy="72913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571143" y="144113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Hybrid AI System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1143" y="1731645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Combines Q-Learning and Minimax for robust gameplay.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396835" y="2155031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381595" y="2155031"/>
            <a:ext cx="60960" cy="72913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0" name="Text 8"/>
          <p:cNvSpPr/>
          <p:nvPr/>
        </p:nvSpPr>
        <p:spPr>
          <a:xfrm>
            <a:off x="571143" y="2283619"/>
            <a:ext cx="167913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Diverse AI Personalities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71143" y="2574131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 distinct, separately trained AI styles for varied challenges.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396835" y="2997518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81595" y="2997518"/>
            <a:ext cx="60960" cy="72913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4" name="Text 12"/>
          <p:cNvSpPr/>
          <p:nvPr/>
        </p:nvSpPr>
        <p:spPr>
          <a:xfrm>
            <a:off x="571143" y="312610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 Interaction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71143" y="3416618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speech-to-text and multi-platform text-to-speech.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396835" y="3840004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381595" y="3840004"/>
            <a:ext cx="60960" cy="72913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8" name="Text 16"/>
          <p:cNvSpPr/>
          <p:nvPr/>
        </p:nvSpPr>
        <p:spPr>
          <a:xfrm>
            <a:off x="571143" y="3968591"/>
            <a:ext cx="164342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Multi-Platform Chatbot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71143" y="4259104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Integrated Rasa and Gemini for seamless, intelligent dialogue.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396835" y="4682490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381595" y="4682490"/>
            <a:ext cx="60960" cy="72913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22" name="Text 20"/>
          <p:cNvSpPr/>
          <p:nvPr/>
        </p:nvSpPr>
        <p:spPr>
          <a:xfrm>
            <a:off x="571143" y="4811077"/>
            <a:ext cx="143160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Efficient Q-Learning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571143" y="5101590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Converged with 13,000+ states for strategic decision-making.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396835" y="5524976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381595" y="5524976"/>
            <a:ext cx="60960" cy="72913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26" name="Text 24"/>
          <p:cNvSpPr/>
          <p:nvPr/>
        </p:nvSpPr>
        <p:spPr>
          <a:xfrm>
            <a:off x="571143" y="565356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Strong Performance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571143" y="5944076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Achieved &gt;95% win rate against random AI opponents.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396835" y="6367463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381595" y="6367463"/>
            <a:ext cx="60960" cy="729139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30" name="Text 28"/>
          <p:cNvSpPr/>
          <p:nvPr/>
        </p:nvSpPr>
        <p:spPr>
          <a:xfrm>
            <a:off x="571143" y="6496050"/>
            <a:ext cx="148542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Comprehensive Suite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571143" y="6786562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 testing and debugging tools for development efficiency.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7461171" y="964763"/>
            <a:ext cx="2116455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🧠</a:t>
            </a: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Technical Innovations</a:t>
            </a:r>
            <a:endParaRPr lang="en-US" sz="1300" dirty="0"/>
          </a:p>
        </p:txBody>
      </p:sp>
      <p:pic>
        <p:nvPicPr>
          <p:cNvPr id="3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1312545"/>
            <a:ext cx="226814" cy="226814"/>
          </a:xfrm>
          <a:prstGeom prst="rect">
            <a:avLst/>
          </a:prstGeom>
        </p:spPr>
      </p:pic>
      <p:sp>
        <p:nvSpPr>
          <p:cNvPr id="34" name="Text 31"/>
          <p:cNvSpPr/>
          <p:nvPr/>
        </p:nvSpPr>
        <p:spPr>
          <a:xfrm>
            <a:off x="7461171" y="1681043"/>
            <a:ext cx="159900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Style-Specific Q-Tables</a:t>
            </a:r>
            <a:endParaRPr lang="en-US" sz="1100" dirty="0"/>
          </a:p>
        </p:txBody>
      </p:sp>
      <p:sp>
        <p:nvSpPr>
          <p:cNvPr id="35" name="Text 32"/>
          <p:cNvSpPr/>
          <p:nvPr/>
        </p:nvSpPr>
        <p:spPr>
          <a:xfrm>
            <a:off x="7461171" y="197155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Customized learning data for each AI personality.</a:t>
            </a:r>
            <a:endParaRPr lang="en-US" sz="850" dirty="0"/>
          </a:p>
        </p:txBody>
      </p:sp>
      <p:pic>
        <p:nvPicPr>
          <p:cNvPr id="3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2436495"/>
            <a:ext cx="226814" cy="226814"/>
          </a:xfrm>
          <a:prstGeom prst="rect">
            <a:avLst/>
          </a:prstGeom>
        </p:spPr>
      </p:pic>
      <p:sp>
        <p:nvSpPr>
          <p:cNvPr id="37" name="Text 33"/>
          <p:cNvSpPr/>
          <p:nvPr/>
        </p:nvSpPr>
        <p:spPr>
          <a:xfrm>
            <a:off x="7461171" y="2804993"/>
            <a:ext cx="15490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AI Fallback</a:t>
            </a:r>
            <a:endParaRPr lang="en-US" sz="1100" dirty="0"/>
          </a:p>
        </p:txBody>
      </p:sp>
      <p:sp>
        <p:nvSpPr>
          <p:cNvPr id="38" name="Text 34"/>
          <p:cNvSpPr/>
          <p:nvPr/>
        </p:nvSpPr>
        <p:spPr>
          <a:xfrm>
            <a:off x="7461171" y="309550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Ensures smooth operation even under complex conditions.</a:t>
            </a:r>
            <a:endParaRPr lang="en-US" sz="850" dirty="0"/>
          </a:p>
        </p:txBody>
      </p:sp>
      <p:pic>
        <p:nvPicPr>
          <p:cNvPr id="3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171" y="3560445"/>
            <a:ext cx="226814" cy="226814"/>
          </a:xfrm>
          <a:prstGeom prst="rect">
            <a:avLst/>
          </a:prstGeom>
        </p:spPr>
      </p:pic>
      <p:sp>
        <p:nvSpPr>
          <p:cNvPr id="40" name="Text 35"/>
          <p:cNvSpPr/>
          <p:nvPr/>
        </p:nvSpPr>
        <p:spPr>
          <a:xfrm>
            <a:off x="7461171" y="392894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STT/TTS Switching</a:t>
            </a:r>
            <a:endParaRPr lang="en-US" sz="1100" dirty="0"/>
          </a:p>
        </p:txBody>
      </p:sp>
      <p:sp>
        <p:nvSpPr>
          <p:cNvPr id="41" name="Text 36"/>
          <p:cNvSpPr/>
          <p:nvPr/>
        </p:nvSpPr>
        <p:spPr>
          <a:xfrm>
            <a:off x="7461171" y="421945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selection of speech processing providers.</a:t>
            </a:r>
            <a:endParaRPr lang="en-US" sz="850" dirty="0"/>
          </a:p>
        </p:txBody>
      </p:sp>
      <p:pic>
        <p:nvPicPr>
          <p:cNvPr id="4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1" y="4684395"/>
            <a:ext cx="226814" cy="226814"/>
          </a:xfrm>
          <a:prstGeom prst="rect">
            <a:avLst/>
          </a:prstGeom>
        </p:spPr>
      </p:pic>
      <p:sp>
        <p:nvSpPr>
          <p:cNvPr id="43" name="Text 37"/>
          <p:cNvSpPr/>
          <p:nvPr/>
        </p:nvSpPr>
        <p:spPr>
          <a:xfrm>
            <a:off x="7461171" y="5052893"/>
            <a:ext cx="162925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Local Offline Python AI</a:t>
            </a:r>
            <a:endParaRPr lang="en-US" sz="1100" dirty="0"/>
          </a:p>
        </p:txBody>
      </p:sp>
      <p:sp>
        <p:nvSpPr>
          <p:cNvPr id="44" name="Text 38"/>
          <p:cNvSpPr/>
          <p:nvPr/>
        </p:nvSpPr>
        <p:spPr>
          <a:xfrm>
            <a:off x="7461171" y="534340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AI gameplay without an internet connection.</a:t>
            </a:r>
            <a:endParaRPr lang="en-US" sz="850" dirty="0"/>
          </a:p>
        </p:txBody>
      </p:sp>
      <p:pic>
        <p:nvPicPr>
          <p:cNvPr id="4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171" y="5808345"/>
            <a:ext cx="226814" cy="226814"/>
          </a:xfrm>
          <a:prstGeom prst="rect">
            <a:avLst/>
          </a:prstGeom>
        </p:spPr>
      </p:pic>
      <p:sp>
        <p:nvSpPr>
          <p:cNvPr id="46" name="Text 39"/>
          <p:cNvSpPr/>
          <p:nvPr/>
        </p:nvSpPr>
        <p:spPr>
          <a:xfrm>
            <a:off x="7461171" y="6176843"/>
            <a:ext cx="192107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Voice-Controlled Gameplay</a:t>
            </a:r>
            <a:endParaRPr lang="en-US" sz="1100" dirty="0"/>
          </a:p>
        </p:txBody>
      </p:sp>
      <p:sp>
        <p:nvSpPr>
          <p:cNvPr id="47" name="Text 40"/>
          <p:cNvSpPr/>
          <p:nvPr/>
        </p:nvSpPr>
        <p:spPr>
          <a:xfrm>
            <a:off x="7461171" y="646735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Intuitive interaction for a hands-free experience.</a:t>
            </a:r>
            <a:endParaRPr lang="en-US" sz="850" dirty="0"/>
          </a:p>
        </p:txBody>
      </p:sp>
      <p:sp>
        <p:nvSpPr>
          <p:cNvPr id="48" name="Text 41"/>
          <p:cNvSpPr/>
          <p:nvPr/>
        </p:nvSpPr>
        <p:spPr>
          <a:xfrm>
            <a:off x="396835" y="7394138"/>
            <a:ext cx="2965490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🚀</a:t>
            </a: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Future Enhancements Roadmap</a:t>
            </a:r>
            <a:endParaRPr lang="en-US" sz="1300" dirty="0"/>
          </a:p>
        </p:txBody>
      </p:sp>
      <p:pic>
        <p:nvPicPr>
          <p:cNvPr id="4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35" y="7784425"/>
            <a:ext cx="566976" cy="680442"/>
          </a:xfrm>
          <a:prstGeom prst="rect">
            <a:avLst/>
          </a:prstGeom>
        </p:spPr>
      </p:pic>
      <p:sp>
        <p:nvSpPr>
          <p:cNvPr id="50" name="Text 42"/>
          <p:cNvSpPr/>
          <p:nvPr/>
        </p:nvSpPr>
        <p:spPr>
          <a:xfrm>
            <a:off x="1077158" y="7897773"/>
            <a:ext cx="173247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Deep Q-Networks (DQN)</a:t>
            </a:r>
            <a:endParaRPr lang="en-US" sz="1100" dirty="0"/>
          </a:p>
        </p:txBody>
      </p:sp>
      <p:sp>
        <p:nvSpPr>
          <p:cNvPr id="51" name="Text 43"/>
          <p:cNvSpPr/>
          <p:nvPr/>
        </p:nvSpPr>
        <p:spPr>
          <a:xfrm>
            <a:off x="1077158" y="8142923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Implementing neural networks for advanced learning.</a:t>
            </a:r>
            <a:endParaRPr lang="en-US" sz="850" dirty="0"/>
          </a:p>
        </p:txBody>
      </p:sp>
      <p:pic>
        <p:nvPicPr>
          <p:cNvPr id="5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8464867"/>
            <a:ext cx="566976" cy="680442"/>
          </a:xfrm>
          <a:prstGeom prst="rect">
            <a:avLst/>
          </a:prstGeom>
        </p:spPr>
      </p:pic>
      <p:sp>
        <p:nvSpPr>
          <p:cNvPr id="53" name="Text 44"/>
          <p:cNvSpPr/>
          <p:nvPr/>
        </p:nvSpPr>
        <p:spPr>
          <a:xfrm>
            <a:off x="1077158" y="85782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Online Multiplayer</a:t>
            </a:r>
            <a:endParaRPr lang="en-US" sz="1100" dirty="0"/>
          </a:p>
        </p:txBody>
      </p:sp>
      <p:sp>
        <p:nvSpPr>
          <p:cNvPr id="54" name="Text 45"/>
          <p:cNvSpPr/>
          <p:nvPr/>
        </p:nvSpPr>
        <p:spPr>
          <a:xfrm>
            <a:off x="1077158" y="8823365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Introducing cloud-based matchmaking for global play.</a:t>
            </a:r>
            <a:endParaRPr lang="en-US" sz="850" dirty="0"/>
          </a:p>
        </p:txBody>
      </p:sp>
      <p:pic>
        <p:nvPicPr>
          <p:cNvPr id="5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35" y="9145310"/>
            <a:ext cx="566976" cy="680442"/>
          </a:xfrm>
          <a:prstGeom prst="rect">
            <a:avLst/>
          </a:prstGeom>
        </p:spPr>
      </p:pic>
      <p:sp>
        <p:nvSpPr>
          <p:cNvPr id="56" name="Text 46"/>
          <p:cNvSpPr/>
          <p:nvPr/>
        </p:nvSpPr>
        <p:spPr>
          <a:xfrm>
            <a:off x="1077158" y="92586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Coaching Mode</a:t>
            </a:r>
            <a:endParaRPr lang="en-US" sz="1100" dirty="0"/>
          </a:p>
        </p:txBody>
      </p:sp>
      <p:sp>
        <p:nvSpPr>
          <p:cNvPr id="57" name="Text 47"/>
          <p:cNvSpPr/>
          <p:nvPr/>
        </p:nvSpPr>
        <p:spPr>
          <a:xfrm>
            <a:off x="1077158" y="9503807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Providing live strategic suggestions during gameplay.</a:t>
            </a:r>
            <a:endParaRPr lang="en-US" sz="850" dirty="0"/>
          </a:p>
        </p:txBody>
      </p:sp>
      <p:pic>
        <p:nvPicPr>
          <p:cNvPr id="5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5" y="9825752"/>
            <a:ext cx="566976" cy="680442"/>
          </a:xfrm>
          <a:prstGeom prst="rect">
            <a:avLst/>
          </a:prstGeom>
        </p:spPr>
      </p:pic>
      <p:sp>
        <p:nvSpPr>
          <p:cNvPr id="59" name="Text 48"/>
          <p:cNvSpPr/>
          <p:nvPr/>
        </p:nvSpPr>
        <p:spPr>
          <a:xfrm>
            <a:off x="1077158" y="9939099"/>
            <a:ext cx="204656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Adaptive Opponent Modeling</a:t>
            </a:r>
            <a:endParaRPr lang="en-US" sz="1100" dirty="0"/>
          </a:p>
        </p:txBody>
      </p:sp>
      <p:sp>
        <p:nvSpPr>
          <p:cNvPr id="60" name="Text 49"/>
          <p:cNvSpPr/>
          <p:nvPr/>
        </p:nvSpPr>
        <p:spPr>
          <a:xfrm>
            <a:off x="1077158" y="10184249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learns and adapts to human play styles.</a:t>
            </a:r>
            <a:endParaRPr lang="en-US" sz="850" dirty="0"/>
          </a:p>
        </p:txBody>
      </p:sp>
      <p:pic>
        <p:nvPicPr>
          <p:cNvPr id="6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835" y="10506194"/>
            <a:ext cx="566976" cy="680442"/>
          </a:xfrm>
          <a:prstGeom prst="rect">
            <a:avLst/>
          </a:prstGeom>
        </p:spPr>
      </p:pic>
      <p:sp>
        <p:nvSpPr>
          <p:cNvPr id="62" name="Text 50"/>
          <p:cNvSpPr/>
          <p:nvPr/>
        </p:nvSpPr>
        <p:spPr>
          <a:xfrm>
            <a:off x="1077158" y="106195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 Board Sizes</a:t>
            </a:r>
            <a:endParaRPr lang="en-US" sz="1100" dirty="0"/>
          </a:p>
        </p:txBody>
      </p:sp>
      <p:sp>
        <p:nvSpPr>
          <p:cNvPr id="63" name="Text 51"/>
          <p:cNvSpPr/>
          <p:nvPr/>
        </p:nvSpPr>
        <p:spPr>
          <a:xfrm>
            <a:off x="1077158" y="10864691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Expanding gameplay with 7x7 and 11x11 boards.</a:t>
            </a:r>
            <a:endParaRPr lang="en-US" sz="850" dirty="0"/>
          </a:p>
        </p:txBody>
      </p:sp>
      <p:pic>
        <p:nvPicPr>
          <p:cNvPr id="64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35" y="11186636"/>
            <a:ext cx="566976" cy="680442"/>
          </a:xfrm>
          <a:prstGeom prst="rect">
            <a:avLst/>
          </a:prstGeom>
        </p:spPr>
      </p:pic>
      <p:sp>
        <p:nvSpPr>
          <p:cNvPr id="65" name="Text 52"/>
          <p:cNvSpPr/>
          <p:nvPr/>
        </p:nvSpPr>
        <p:spPr>
          <a:xfrm>
            <a:off x="1077158" y="112999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Vietnamese Chatbot</a:t>
            </a:r>
            <a:endParaRPr lang="en-US" sz="1100" dirty="0"/>
          </a:p>
        </p:txBody>
      </p:sp>
      <p:sp>
        <p:nvSpPr>
          <p:cNvPr id="66" name="Text 53"/>
          <p:cNvSpPr/>
          <p:nvPr/>
        </p:nvSpPr>
        <p:spPr>
          <a:xfrm>
            <a:off x="1077158" y="11545133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Localizing tutorial and analysis tools for new markets.</a:t>
            </a:r>
            <a:endParaRPr lang="en-US" sz="850" dirty="0"/>
          </a:p>
        </p:txBody>
      </p:sp>
      <p:sp>
        <p:nvSpPr>
          <p:cNvPr id="67" name="Shape 54"/>
          <p:cNvSpPr/>
          <p:nvPr/>
        </p:nvSpPr>
        <p:spPr>
          <a:xfrm>
            <a:off x="396835" y="11994594"/>
            <a:ext cx="13836729" cy="772358"/>
          </a:xfrm>
          <a:prstGeom prst="roundRect">
            <a:avLst>
              <a:gd name="adj" fmla="val 2203"/>
            </a:avLst>
          </a:prstGeom>
          <a:solidFill>
            <a:srgbClr val="B6D6FC"/>
          </a:solidFill>
          <a:ln/>
        </p:spPr>
      </p:sp>
      <p:pic>
        <p:nvPicPr>
          <p:cNvPr id="68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183" y="12141756"/>
            <a:ext cx="177165" cy="141684"/>
          </a:xfrm>
          <a:prstGeom prst="rect">
            <a:avLst/>
          </a:prstGeom>
        </p:spPr>
      </p:pic>
      <p:sp>
        <p:nvSpPr>
          <p:cNvPr id="69" name="Text 55"/>
          <p:cNvSpPr/>
          <p:nvPr/>
        </p:nvSpPr>
        <p:spPr>
          <a:xfrm>
            <a:off x="800695" y="12136279"/>
            <a:ext cx="164199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Impact Statement</a:t>
            </a:r>
            <a:endParaRPr lang="en-US" sz="1100" dirty="0"/>
          </a:p>
        </p:txBody>
      </p:sp>
      <p:sp>
        <p:nvSpPr>
          <p:cNvPr id="70" name="Text 56"/>
          <p:cNvSpPr/>
          <p:nvPr/>
        </p:nvSpPr>
        <p:spPr>
          <a:xfrm>
            <a:off x="800695" y="12426791"/>
            <a:ext cx="133195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"This project demonstrates how modern AI techniques — when combined with traditional game logic and seamless platform integration — can deliver a truly intelligent, interactive, and educational game experience."</a:t>
            </a:r>
            <a:endParaRPr lang="en-US" sz="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4577" y="311825"/>
            <a:ext cx="42611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 for Your Attention!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Questions? Feedback? Let’s Discuss AI in Games.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062168" y="1289804"/>
            <a:ext cx="8505944" cy="110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6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🙏</a:t>
            </a:r>
            <a:endParaRPr lang="en-US" sz="6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568773"/>
            <a:ext cx="8619411" cy="58974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8593693"/>
            <a:ext cx="1383672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QUORIDOR GAME PROJECT</a:t>
            </a:r>
            <a:endParaRPr lang="en-US" sz="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9171"/>
            <a:ext cx="11753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Overview: A Symphony of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15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AI Quoridor project is an advanced demonstration of integrated machine learning, featuring a robust architecture across four core components, each meticulously designed for performance and adaptability.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32534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323868"/>
            <a:ext cx="3276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Game Engine: Unity 3D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3814286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9x9 board, enabling seamless Player vs. AI interactions with intuitive controls and responsive design.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132534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323868"/>
            <a:ext cx="3175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System: Q-Learning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20814" y="3814286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 6 distinct AI styles, a Minimax fallback, and handles over 13,118 game states for complex decision-making.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69969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7720" y="5661303"/>
            <a:ext cx="4464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Communication: Rasa + Gemini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57720" y="6151721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Integrates 5 Text-to-Speech/Speech-to-Text providers for natural language interaction and enhanced user experience.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469969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20814" y="5661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Developer Tools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420814" y="6151721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Includes a comprehensive training manager, performance tester, and real-time monitor for efficient development and debugging.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811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Mastering Quoridor: Rules and Strategies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Basic Rules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Movement: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Pawns move one square orthogonally, unable to jump over walls.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611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Wall Placement: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Place 10 walls to block opponent, ensuring at least one path remains open.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8223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Win Condition: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First player to reach any square in the opponent's starting row wins.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0333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Constraints: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Walls cannot completely block a path to the goal.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461171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Advanced Tactics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61171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Blocking Strategy: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Judiciously placing walls to funnel opponent while maintaining your path.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7461171" y="14611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Racing: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Prioritizing pawn movement to the goal when a clear path is available.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7461171" y="168223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Maze Building: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Creating complex wall structures to significantly delay the opponent.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7461171" y="190333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Center Control:</a:t>
            </a: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Dominating central squares for flexible movement and wall placement options.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2251948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representation of the 9x9 Quoridor game board.</a:t>
            </a:r>
            <a:endParaRPr lang="en-US" sz="8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742367"/>
            <a:ext cx="8619411" cy="58974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2550" y="316230"/>
            <a:ext cx="4583430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Q-Learning: The Brain of Our AI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2550" y="963097"/>
            <a:ext cx="188868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QLearningAgent Class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402550" y="1308021"/>
            <a:ext cx="6772394" cy="4771192"/>
          </a:xfrm>
          <a:prstGeom prst="roundRect">
            <a:avLst>
              <a:gd name="adj" fmla="val 362"/>
            </a:avLst>
          </a:prstGeom>
          <a:solidFill>
            <a:srgbClr val="ECE9E3"/>
          </a:solidFill>
          <a:ln/>
        </p:spPr>
      </p:sp>
      <p:sp>
        <p:nvSpPr>
          <p:cNvPr id="5" name="Shape 3"/>
          <p:cNvSpPr/>
          <p:nvPr/>
        </p:nvSpPr>
        <p:spPr>
          <a:xfrm>
            <a:off x="396835" y="1308021"/>
            <a:ext cx="6783824" cy="4771192"/>
          </a:xfrm>
          <a:prstGeom prst="roundRect">
            <a:avLst>
              <a:gd name="adj" fmla="val 362"/>
            </a:avLst>
          </a:prstGeom>
          <a:solidFill>
            <a:srgbClr val="ECE9E3"/>
          </a:solidFill>
          <a:ln/>
        </p:spPr>
      </p:sp>
      <p:sp>
        <p:nvSpPr>
          <p:cNvPr id="6" name="Text 4"/>
          <p:cNvSpPr/>
          <p:nvPr/>
        </p:nvSpPr>
        <p:spPr>
          <a:xfrm>
            <a:off x="511850" y="1394222"/>
            <a:ext cx="6553795" cy="4598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QLearningAgent:    def __init__(self, alpha, gamma, epsilon):        self.q_table = {}        self.alpha = alpha  # Learning rate        self.gamma = gamma  # Discount factor        self.epsilon = epsilon  # Exploration-exploitation trade-off    def get_q_value(self, state, action):        return self.q_table.get((state, action), 0.0)    def update_q_value(self, state, action, reward, next_state):        old_value = self.get_q_value(state, action)        next_max = max([self.get_q_value(next_state, a) for a in ALL_ACTIONS])        new_value = old_value + self.alpha * (reward + self.gamma * next_max - old_value)        self.q_table[(state, action)] = new_value    def choose_action(self, state, available_actions):        if random.uniform(0, 1) &lt; self.epsilon:            return random.choice(available_actions)  # Explore        else:            q_values = {action: self.get_q_value(state, action) for action in available_actions}            max_q = max(q_values.values())            best_actions = [action for action, q_val in q_values.items() if q_val == max_q]            return random.choice(best_actions)  # Exploit      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7463076" y="977384"/>
            <a:ext cx="6772394" cy="1841183"/>
          </a:xfrm>
          <a:prstGeom prst="roundRect">
            <a:avLst>
              <a:gd name="adj" fmla="val 937"/>
            </a:avLst>
          </a:prstGeom>
          <a:solidFill>
            <a:srgbClr val="B6D6FC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90" y="1124783"/>
            <a:ext cx="179665" cy="14370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872770" y="1121093"/>
            <a:ext cx="1936433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Metrics &amp; Convergence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872770" y="1415891"/>
            <a:ext cx="624768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State Space:</a:t>
            </a:r>
            <a:r>
              <a:rPr lang="en-US" sz="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&gt;13,118 unique game states captured.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872770" y="1640086"/>
            <a:ext cx="624768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Episodes Trained:</a:t>
            </a:r>
            <a:r>
              <a:rPr lang="en-US" sz="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1,000 episodes for robust learning.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872770" y="1864281"/>
            <a:ext cx="624768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Epsilon (ε) Decay:</a:t>
            </a:r>
            <a:r>
              <a:rPr lang="en-US" sz="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0.995 gradually decreasing to 0.1 for balanced exploration.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872770" y="2088475"/>
            <a:ext cx="624768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Learning Rate (α):</a:t>
            </a:r>
            <a:r>
              <a:rPr lang="en-US" sz="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Set at 0.1 for optimal weight updates.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872770" y="2312670"/>
            <a:ext cx="624768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Factor (γ):</a:t>
            </a:r>
            <a:r>
              <a:rPr lang="en-US" sz="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At 0.99, prioritizing future rewards.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7872770" y="2536865"/>
            <a:ext cx="624768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Convergence:</a:t>
            </a:r>
            <a:r>
              <a:rPr lang="en-US" sz="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Achieved around Episode ~800, indicating stable learning.</a:t>
            </a:r>
            <a:endParaRPr lang="en-US" sz="9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076" y="2947868"/>
            <a:ext cx="6772394" cy="6772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574" y="330517"/>
            <a:ext cx="5706428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Diverse AI Personalities: The 6 AI Styles</a:t>
            </a:r>
            <a:endParaRPr lang="en-US" sz="2250" dirty="0"/>
          </a:p>
        </p:txBody>
      </p:sp>
      <p:sp>
        <p:nvSpPr>
          <p:cNvPr id="3" name="Shape 1"/>
          <p:cNvSpPr/>
          <p:nvPr/>
        </p:nvSpPr>
        <p:spPr>
          <a:xfrm>
            <a:off x="404574" y="923092"/>
            <a:ext cx="13821251" cy="1066324"/>
          </a:xfrm>
          <a:prstGeom prst="roundRect">
            <a:avLst>
              <a:gd name="adj" fmla="val 1626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19814" y="938332"/>
            <a:ext cx="462439" cy="1035844"/>
          </a:xfrm>
          <a:prstGeom prst="rect">
            <a:avLst/>
          </a:prstGeom>
          <a:solidFill>
            <a:srgbClr val="EEE8D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" y="1347907"/>
            <a:ext cx="173355" cy="2166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7863" y="1053941"/>
            <a:ext cx="144506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AGGRESSIVE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997863" y="1303853"/>
            <a:ext cx="13212723" cy="55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Wall Usage: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20%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Strategy: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Focuses on rapid pawn advancement.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Q-table: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Aggressive_Q.dat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404574" y="2105025"/>
            <a:ext cx="13821251" cy="1066324"/>
          </a:xfrm>
          <a:prstGeom prst="roundRect">
            <a:avLst>
              <a:gd name="adj" fmla="val 1626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19814" y="2120265"/>
            <a:ext cx="462439" cy="1035844"/>
          </a:xfrm>
          <a:prstGeom prst="rect">
            <a:avLst/>
          </a:prstGeom>
          <a:solidFill>
            <a:srgbClr val="EEE8D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" y="2529840"/>
            <a:ext cx="173355" cy="21669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97863" y="2235875"/>
            <a:ext cx="144506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DEFENSIVE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997863" y="2485787"/>
            <a:ext cx="13212723" cy="55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Wall Usage: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80%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Strategy: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Prioritizes blocking opponent's path.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Q-table: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Defensive_Q.dat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404574" y="3286958"/>
            <a:ext cx="13821251" cy="1066324"/>
          </a:xfrm>
          <a:prstGeom prst="roundRect">
            <a:avLst>
              <a:gd name="adj" fmla="val 1626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419814" y="3302198"/>
            <a:ext cx="462439" cy="1035844"/>
          </a:xfrm>
          <a:prstGeom prst="rect">
            <a:avLst/>
          </a:prstGeom>
          <a:solidFill>
            <a:srgbClr val="EEE8D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6" y="3711773"/>
            <a:ext cx="173355" cy="21669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7863" y="3417808"/>
            <a:ext cx="144506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WALL MASTER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997863" y="3667720"/>
            <a:ext cx="13212723" cy="55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Wall Usage: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95%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Strategy: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Constructs intricate mazes.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Q-table: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WallMaster_Q.dat</a:t>
            </a:r>
            <a:endParaRPr lang="en-US" sz="900" dirty="0"/>
          </a:p>
        </p:txBody>
      </p:sp>
      <p:sp>
        <p:nvSpPr>
          <p:cNvPr id="18" name="Shape 13"/>
          <p:cNvSpPr/>
          <p:nvPr/>
        </p:nvSpPr>
        <p:spPr>
          <a:xfrm>
            <a:off x="404574" y="4468892"/>
            <a:ext cx="13821251" cy="1066324"/>
          </a:xfrm>
          <a:prstGeom prst="roundRect">
            <a:avLst>
              <a:gd name="adj" fmla="val 1626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419814" y="4484132"/>
            <a:ext cx="462439" cy="1035844"/>
          </a:xfrm>
          <a:prstGeom prst="rect">
            <a:avLst/>
          </a:prstGeom>
          <a:solidFill>
            <a:srgbClr val="EEE8D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56" y="4893707"/>
            <a:ext cx="173355" cy="21669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7863" y="4599742"/>
            <a:ext cx="144506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SPEED RUNNER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997863" y="4849654"/>
            <a:ext cx="13212723" cy="55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Wall Usage: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5%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Strategy: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Pure pawn rush, avoids walls.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Q-table: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SpeedRunner_Q.dat</a:t>
            </a:r>
            <a:endParaRPr lang="en-US" sz="900" dirty="0"/>
          </a:p>
        </p:txBody>
      </p:sp>
      <p:sp>
        <p:nvSpPr>
          <p:cNvPr id="23" name="Shape 17"/>
          <p:cNvSpPr/>
          <p:nvPr/>
        </p:nvSpPr>
        <p:spPr>
          <a:xfrm>
            <a:off x="404574" y="5650825"/>
            <a:ext cx="13821251" cy="1066324"/>
          </a:xfrm>
          <a:prstGeom prst="roundRect">
            <a:avLst>
              <a:gd name="adj" fmla="val 1626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419814" y="5666065"/>
            <a:ext cx="462439" cy="1035844"/>
          </a:xfrm>
          <a:prstGeom prst="rect">
            <a:avLst/>
          </a:prstGeom>
          <a:solidFill>
            <a:srgbClr val="EEE8DD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56" y="6075640"/>
            <a:ext cx="173355" cy="21669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97863" y="5781675"/>
            <a:ext cx="144506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TACTICAL</a:t>
            </a:r>
            <a:endParaRPr lang="en-US" sz="1100" dirty="0"/>
          </a:p>
        </p:txBody>
      </p:sp>
      <p:sp>
        <p:nvSpPr>
          <p:cNvPr id="27" name="Text 20"/>
          <p:cNvSpPr/>
          <p:nvPr/>
        </p:nvSpPr>
        <p:spPr>
          <a:xfrm>
            <a:off x="997863" y="6031587"/>
            <a:ext cx="13212723" cy="55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Wall Usage: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60%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Strategy: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Balances pawn movement with strategic wall placement.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Q-table: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Tactical_Q.dat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404574" y="6832759"/>
            <a:ext cx="13821251" cy="1066324"/>
          </a:xfrm>
          <a:prstGeom prst="roundRect">
            <a:avLst>
              <a:gd name="adj" fmla="val 1626"/>
            </a:avLst>
          </a:prstGeom>
          <a:solidFill>
            <a:srgbClr val="F9F6F0"/>
          </a:solidFill>
          <a:ln w="15240">
            <a:solidFill>
              <a:srgbClr val="D4CEC3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419814" y="6847999"/>
            <a:ext cx="462439" cy="1035844"/>
          </a:xfrm>
          <a:prstGeom prst="rect">
            <a:avLst/>
          </a:prstGeom>
          <a:solidFill>
            <a:srgbClr val="EEE8DD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56" y="7257574"/>
            <a:ext cx="173355" cy="216694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997863" y="6963608"/>
            <a:ext cx="1445062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BALANCED</a:t>
            </a:r>
            <a:endParaRPr lang="en-US" sz="1100" dirty="0"/>
          </a:p>
        </p:txBody>
      </p:sp>
      <p:sp>
        <p:nvSpPr>
          <p:cNvPr id="32" name="Text 24"/>
          <p:cNvSpPr/>
          <p:nvPr/>
        </p:nvSpPr>
        <p:spPr>
          <a:xfrm>
            <a:off x="997863" y="7213521"/>
            <a:ext cx="13212723" cy="55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Wall Usage: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50%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Strategy: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Adapts to opponent, dynamic play.</a:t>
            </a:r>
            <a:r>
              <a:rPr lang="en-US" sz="9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Q-table: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Balanced_Q.dat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444" y="400169"/>
            <a:ext cx="9111139" cy="45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Minimax with Alpha-Beta Pruning: Strategic Depth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7444" y="1215628"/>
            <a:ext cx="2751653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FindBestMove() Function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507444" y="1650563"/>
            <a:ext cx="6630948" cy="6015752"/>
          </a:xfrm>
          <a:prstGeom prst="roundRect">
            <a:avLst>
              <a:gd name="adj" fmla="val 362"/>
            </a:avLst>
          </a:prstGeom>
          <a:solidFill>
            <a:srgbClr val="ECE9E3"/>
          </a:solidFill>
          <a:ln/>
        </p:spPr>
      </p:sp>
      <p:sp>
        <p:nvSpPr>
          <p:cNvPr id="5" name="Shape 3"/>
          <p:cNvSpPr/>
          <p:nvPr/>
        </p:nvSpPr>
        <p:spPr>
          <a:xfrm>
            <a:off x="500301" y="1650563"/>
            <a:ext cx="6645235" cy="6015752"/>
          </a:xfrm>
          <a:prstGeom prst="roundRect">
            <a:avLst>
              <a:gd name="adj" fmla="val 362"/>
            </a:avLst>
          </a:prstGeom>
          <a:solidFill>
            <a:srgbClr val="ECE9E3"/>
          </a:solidFill>
          <a:ln/>
        </p:spPr>
      </p:sp>
      <p:sp>
        <p:nvSpPr>
          <p:cNvPr id="6" name="Text 4"/>
          <p:cNvSpPr/>
          <p:nvPr/>
        </p:nvSpPr>
        <p:spPr>
          <a:xfrm>
            <a:off x="645200" y="1759267"/>
            <a:ext cx="6355437" cy="579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find_best_move(board, depth, alpha, beta, maximizing_player):    if depth == 0 or is_game_over(board):        return evaluate_board(board)    if maximizing_player:        max_eval = -infinity        for move in get_possible_moves(board):            new_board = apply_move(board, move)            eval = find_best_move(new_board, depth - 1, alpha, beta, False)            max_eval = max(max_eval, eval)            alpha = max(alpha, eval)            if beta &lt;= alpha:                break  # Beta cut-off        return max_eval    else:        min_eval = infinity        for move in get_possible_moves(board):            new_board = apply_move(board, move)            eval = find_best_move(new_board, depth - 1, alpha, beta, True)            min_eval = min(min_eval, eval)            beta = min(beta, eval)            if beta &lt;= alpha:                break  # Alpha cut-off        return min_eval      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499628" y="1215628"/>
            <a:ext cx="217503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Evaluation Criteria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499628" y="1632347"/>
            <a:ext cx="663094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Distance to Goal:</a:t>
            </a: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Prioritizes moves that bring the pawn closer to the opponent's winning row.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99628" y="1915001"/>
            <a:ext cx="6630948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Wall Advantage:</a:t>
            </a: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Assesses the strategic value of current wall placements, considering both offensive and defensive potential.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99628" y="2429589"/>
            <a:ext cx="6630948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Mobility:</a:t>
            </a: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Evaluates the number of available moves for the current player, favoring positions with greater freedom.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499628" y="2944178"/>
            <a:ext cx="6630948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Blocking Potential:</a:t>
            </a: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Analyzes how effectively walls can restrict opponent movement or create dead ends.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499628" y="3538538"/>
            <a:ext cx="6630948" cy="695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Minimax, enhanced with Alpha-Beta Pruning, allows our AI to look multiple moves ahead, evaluating potential outcomes and selecting the optimal strategy while significantly reducing computational overhead.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099" y="325755"/>
            <a:ext cx="7476292" cy="369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Decision Tree &amp; Entropy: Adaptive Action Selection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4099" y="991195"/>
            <a:ext cx="249769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DecisionTreeClassifier Logic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414099" y="1346121"/>
            <a:ext cx="6756797" cy="6424613"/>
          </a:xfrm>
          <a:prstGeom prst="roundRect">
            <a:avLst>
              <a:gd name="adj" fmla="val 276"/>
            </a:avLst>
          </a:prstGeom>
          <a:solidFill>
            <a:srgbClr val="ECE9E3"/>
          </a:solidFill>
          <a:ln/>
        </p:spPr>
      </p:sp>
      <p:sp>
        <p:nvSpPr>
          <p:cNvPr id="5" name="Shape 3"/>
          <p:cNvSpPr/>
          <p:nvPr/>
        </p:nvSpPr>
        <p:spPr>
          <a:xfrm>
            <a:off x="408265" y="1346121"/>
            <a:ext cx="6768465" cy="6424613"/>
          </a:xfrm>
          <a:prstGeom prst="roundRect">
            <a:avLst>
              <a:gd name="adj" fmla="val 276"/>
            </a:avLst>
          </a:prstGeom>
          <a:solidFill>
            <a:srgbClr val="ECE9E3"/>
          </a:solidFill>
          <a:ln/>
        </p:spPr>
      </p:sp>
      <p:sp>
        <p:nvSpPr>
          <p:cNvPr id="6" name="Text 4"/>
          <p:cNvSpPr/>
          <p:nvPr/>
        </p:nvSpPr>
        <p:spPr>
          <a:xfrm>
            <a:off x="526494" y="1434822"/>
            <a:ext cx="6532007" cy="624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DecisionTreeClassifier:    def __init__(self, max_depth=None):        self.max_depth = max_depth        self.tree = None    def fit(self, X, y):        # Build the decision tree recursively        self.tree = self._build_tree(X, y, 0)    def _build_tree(self, X, y, depth):        if depth == self.max_depth or len(set(y)) == 1:            return LeafNode(y)        best_feature, best_threshold = self._find_best_split(X, y)        if best_feature is None:            return LeafNode(y)        left_X, left_y, right_X, right_y = self._split_data(X, y, best_feature, best_threshold)        left_child = self._build_tree(left_X, left_y, depth + 1)        right_child = self._build_tree(right_X, right_y, depth + 1)        return InternalNode(best_feature, best_threshold, left_child, right_child)    def predict(self, X):        return [self._traverse_tree(x, self.tree) for x in X]    def _traverse_tree(self, x, node):        if isinstance(node, LeafNode):            return node.predict()        if x[node.feature] &lt;= node.threshold:            return self._traverse_tree(x, node.left_child)        else:            return self._traverse_tree(x, node.right_child)      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7467124" y="991195"/>
            <a:ext cx="2772370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CalculateEntropy() &amp; Softmax()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467124" y="1346121"/>
            <a:ext cx="6756797" cy="2827734"/>
          </a:xfrm>
          <a:prstGeom prst="roundRect">
            <a:avLst>
              <a:gd name="adj" fmla="val 628"/>
            </a:avLst>
          </a:prstGeom>
          <a:solidFill>
            <a:srgbClr val="ECE9E3"/>
          </a:solidFill>
          <a:ln/>
        </p:spPr>
      </p:sp>
      <p:sp>
        <p:nvSpPr>
          <p:cNvPr id="9" name="Shape 7"/>
          <p:cNvSpPr/>
          <p:nvPr/>
        </p:nvSpPr>
        <p:spPr>
          <a:xfrm>
            <a:off x="7461290" y="1346121"/>
            <a:ext cx="6768465" cy="2827734"/>
          </a:xfrm>
          <a:prstGeom prst="roundRect">
            <a:avLst>
              <a:gd name="adj" fmla="val 628"/>
            </a:avLst>
          </a:prstGeom>
          <a:solidFill>
            <a:srgbClr val="ECE9E3"/>
          </a:solidFill>
          <a:ln/>
        </p:spPr>
      </p:sp>
      <p:sp>
        <p:nvSpPr>
          <p:cNvPr id="10" name="Text 8"/>
          <p:cNvSpPr/>
          <p:nvPr/>
        </p:nvSpPr>
        <p:spPr>
          <a:xfrm>
            <a:off x="7579519" y="1434822"/>
            <a:ext cx="6532007" cy="265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calculate_entropy(labels):    # Calculate Shannon entropy for a list of labels    # Used for determining feature splits in decision tree    unique_labels, counts = np.unique(labels, return_counts=True)    probabilities = counts / len(labels)    entropy = -np.sum(probabilities * np.log2(probabilities + 1e-9)) # Add epsilon for log(0)    return entropydef softmax(x):    # Applies softmax function to an array of values    # Used to convert Q-values into probabilities for action selection    e_x = np.exp(x - np.max(x)) # For numerical stability    return e_x / e_x.sum(axis=0)      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7467124" y="4306967"/>
            <a:ext cx="6756797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AI employs Decision Tree logic, leveraging Entropy calculations to discern the most informative features for splitting game states. This, combined with the Softmax function, enables the AI to </a:t>
            </a:r>
            <a:r>
              <a:rPr lang="en-US" sz="900" dirty="0">
                <a:solidFill>
                  <a:srgbClr val="746558"/>
                </a:solidFill>
                <a:highlight>
                  <a:srgbClr val="FCEC99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adaptively select actions</a:t>
            </a: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based on the probability distribution of Q-values, making its play highly dynamic and unpredictable.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1451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A* Pathfinding: Guiding the Pawn's Journey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94333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AStarPathfinding Class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396835" y="1289685"/>
            <a:ext cx="6780014" cy="7246620"/>
          </a:xfrm>
          <a:prstGeom prst="roundRect">
            <a:avLst>
              <a:gd name="adj" fmla="val 251"/>
            </a:avLst>
          </a:prstGeom>
          <a:solidFill>
            <a:srgbClr val="ECE9E3"/>
          </a:solidFill>
          <a:ln/>
        </p:spPr>
      </p:sp>
      <p:sp>
        <p:nvSpPr>
          <p:cNvPr id="5" name="Shape 3"/>
          <p:cNvSpPr/>
          <p:nvPr/>
        </p:nvSpPr>
        <p:spPr>
          <a:xfrm>
            <a:off x="391239" y="1289685"/>
            <a:ext cx="6791206" cy="7246620"/>
          </a:xfrm>
          <a:prstGeom prst="roundRect">
            <a:avLst>
              <a:gd name="adj" fmla="val 251"/>
            </a:avLst>
          </a:prstGeom>
          <a:solidFill>
            <a:srgbClr val="ECE9E3"/>
          </a:solidFill>
          <a:ln/>
        </p:spPr>
      </p:sp>
      <p:sp>
        <p:nvSpPr>
          <p:cNvPr id="6" name="Text 4"/>
          <p:cNvSpPr/>
          <p:nvPr/>
        </p:nvSpPr>
        <p:spPr>
          <a:xfrm>
            <a:off x="504587" y="1374696"/>
            <a:ext cx="6564511" cy="7076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AStarPathfinding:    def __init__(self, board_state):        self.board = board_state    def find_path(self, start, goal):        open_set = {start}        came_from = {} # To reconstruct path        g_score = {node: float('inf') for node in all_nodes_on_board}        g_score[start] = 0        f_score = {node: float('inf') for node in all_nodes_on_board}        f_score[start] = self.heuristic(start, goal)        while open_set:            current = min(open_set, key=lambda node: f_score[node])            if current == goal:                return self.reconstruct_path(came_from, current)            open_set.remove(current)            for neighbor in get_neighbors(current, self.board):                tentative_g_score = g_score[current] + self.cost(current, neighbor)                if tentative_g_score &lt; g_score[neighbor]:                    came_from[neighbor] = current                    g_score[neighbor] = tentative_g_score                    f_score[neighbor] = g_score[neighbor] + self.heuristic(neighbor, goal)                    if neighbor not in open_set:                        open_set.add(neighbor)        return None # No path found    def heuristic(self, node, goal):        # Manhattan distance or Euclidean distance        return abs(node.x - goal.x) + abs(node.y - goal.y)    def cost(self, from_node, to_node):        # Cost of moving between nodes (e.g., 1 for adjacent squares)        return 1      </a:t>
            </a:r>
            <a:endParaRPr lang="en-US" sz="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61171" y="7871222"/>
            <a:ext cx="6780014" cy="2121694"/>
          </a:xfrm>
          <a:prstGeom prst="roundRect">
            <a:avLst>
              <a:gd name="adj" fmla="val 802"/>
            </a:avLst>
          </a:prstGeom>
          <a:solidFill>
            <a:srgbClr val="B6FCB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518" y="8018383"/>
            <a:ext cx="177165" cy="14168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65031" y="8012906"/>
            <a:ext cx="23095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Components &amp; Applications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7865031" y="8303419"/>
            <a:ext cx="626280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 Set:</a:t>
            </a: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Nodes to be evaluated.</a:t>
            </a:r>
            <a:endParaRPr lang="en-US" sz="850" dirty="0"/>
          </a:p>
        </p:txBody>
      </p:sp>
      <p:sp>
        <p:nvSpPr>
          <p:cNvPr id="12" name="Text 8"/>
          <p:cNvSpPr/>
          <p:nvPr/>
        </p:nvSpPr>
        <p:spPr>
          <a:xfrm>
            <a:off x="7865031" y="8524518"/>
            <a:ext cx="626280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Closed Set:</a:t>
            </a: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Nodes already evaluated.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7865031" y="8745617"/>
            <a:ext cx="626280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g-cost:</a:t>
            </a: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Cost from start to current node.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7865031" y="8966716"/>
            <a:ext cx="626280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h-cost:</a:t>
            </a: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Heuristic cost from current node to goal.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7865031" y="9187815"/>
            <a:ext cx="626280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f-cost:</a:t>
            </a: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Total estimated cost (g + h).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7865031" y="9471303"/>
            <a:ext cx="626280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A* Pathfinding is crucial for our AI, not only for </a:t>
            </a:r>
            <a:r>
              <a:rPr lang="en-US" sz="8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path validation</a:t>
            </a: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(ensuring no wall completely blocks the path) but also for calculating a precise </a:t>
            </a:r>
            <a:r>
              <a:rPr lang="en-US" sz="8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distance score</a:t>
            </a:r>
            <a:r>
              <a:rPr lang="en-US" sz="8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 the goal, a key factor in the AI's decision-making process.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4743</Words>
  <Application>Microsoft Office PowerPoint</Application>
  <PresentationFormat>Custom</PresentationFormat>
  <Paragraphs>328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Gelasio</vt:lpstr>
      <vt:lpstr>Gelasio Semi Bold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Admin</cp:lastModifiedBy>
  <cp:revision>2</cp:revision>
  <dcterms:created xsi:type="dcterms:W3CDTF">2025-07-26T12:17:29Z</dcterms:created>
  <dcterms:modified xsi:type="dcterms:W3CDTF">2025-07-27T18:41:23Z</dcterms:modified>
</cp:coreProperties>
</file>